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58" r:id="rId3"/>
    <p:sldId id="259" r:id="rId4"/>
    <p:sldId id="260" r:id="rId5"/>
    <p:sldId id="264" r:id="rId6"/>
    <p:sldId id="266" r:id="rId7"/>
    <p:sldId id="265" r:id="rId8"/>
    <p:sldId id="267" r:id="rId9"/>
    <p:sldId id="268" r:id="rId10"/>
    <p:sldId id="269" r:id="rId11"/>
    <p:sldId id="272" r:id="rId12"/>
    <p:sldId id="271" r:id="rId13"/>
    <p:sldId id="273" r:id="rId14"/>
    <p:sldId id="274" r:id="rId15"/>
    <p:sldId id="275" r:id="rId16"/>
    <p:sldId id="276" r:id="rId17"/>
    <p:sldId id="278" r:id="rId18"/>
    <p:sldId id="277" r:id="rId19"/>
  </p:sldIdLst>
  <p:sldSz cx="12192000" cy="6858000"/>
  <p:notesSz cx="6858000" cy="9144000"/>
  <p:embeddedFontLst>
    <p:embeddedFont>
      <p:font typeface="等线" panose="02010600030101010101" pitchFamily="2" charset="-122"/>
      <p:regular r:id="rId21"/>
      <p:bold r:id="rId22"/>
    </p:embeddedFont>
    <p:embeddedFont>
      <p:font typeface="等线 Light" panose="02010600030101010101" pitchFamily="2" charset="-122"/>
      <p:regular r:id="rId23"/>
    </p:embeddedFont>
    <p:embeddedFont>
      <p:font typeface="优设标题黑" pitchFamily="2" charset="-122"/>
      <p:regular r:id="rId24"/>
    </p:embeddedFont>
    <p:embeddedFont>
      <p:font typeface="庞门正道标题体" panose="02010600030101010101" pitchFamily="2" charset="-122"/>
      <p:regular r:id="rId25"/>
    </p:embeddedFont>
    <p:embeddedFont>
      <p:font typeface="思源黑体 CN Medium" panose="020B0600000000000000" pitchFamily="34" charset="-128"/>
      <p:regular r:id="rId26"/>
    </p:embeddedFont>
    <p:embeddedFont>
      <p:font typeface="荆南波波黑" panose="02000800000000000000" pitchFamily="2" charset="-122"/>
      <p:bold r:id="rId27"/>
    </p:embeddedFont>
    <p:embeddedFont>
      <p:font typeface="荆南缘默体" pitchFamily="18" charset="-128"/>
      <p:bold r:id="rId28"/>
    </p:embeddedFont>
    <p:embeddedFont>
      <p:font typeface="阿里健康体2.0 中文 85 B" panose="02000700000000000000" pitchFamily="2" charset="-122"/>
      <p:regular r:id="rId29"/>
      <p:bold r:id="rId30"/>
    </p:embeddedFont>
    <p:embeddedFont>
      <p:font typeface="Bauhaus 93" pitchFamily="82" charset="77"/>
      <p:regular r:id="rId31"/>
    </p:embeddedFont>
    <p:embeddedFont>
      <p:font typeface="Montserrat" pitchFamily="2" charset="77"/>
      <p:regular r:id="rId32"/>
      <p:bold r:id="rId33"/>
      <p:italic r:id="rId34"/>
      <p:bold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545" userDrawn="1">
          <p15:clr>
            <a:srgbClr val="A4A3A4"/>
          </p15:clr>
        </p15:guide>
        <p15:guide id="3" pos="506" userDrawn="1">
          <p15:clr>
            <a:srgbClr val="A4A3A4"/>
          </p15:clr>
        </p15:guide>
        <p15:guide id="4" pos="7174" userDrawn="1">
          <p15:clr>
            <a:srgbClr val="A4A3A4"/>
          </p15:clr>
        </p15:guide>
        <p15:guide id="5" orient="horz" pos="3884" userDrawn="1">
          <p15:clr>
            <a:srgbClr val="A4A3A4"/>
          </p15:clr>
        </p15:guide>
        <p15:guide id="6" pos="1663" userDrawn="1">
          <p15:clr>
            <a:srgbClr val="A4A3A4"/>
          </p15:clr>
        </p15:guide>
        <p15:guide id="7" orient="horz" pos="1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A5"/>
    <a:srgbClr val="FB8C6A"/>
    <a:srgbClr val="D6000A"/>
    <a:srgbClr val="F40009"/>
    <a:srgbClr val="FFFDF7"/>
    <a:srgbClr val="F9DB45"/>
    <a:srgbClr val="B80009"/>
    <a:srgbClr val="FF333D"/>
    <a:srgbClr val="FFF8E5"/>
    <a:srgbClr val="9E0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6" autoAdjust="0"/>
    <p:restoredTop sz="94682"/>
  </p:normalViewPr>
  <p:slideViewPr>
    <p:cSldViewPr snapToGrid="0" showGuides="1">
      <p:cViewPr varScale="1">
        <p:scale>
          <a:sx n="111" d="100"/>
          <a:sy n="111" d="100"/>
        </p:scale>
        <p:origin x="976" y="192"/>
      </p:cViewPr>
      <p:guideLst>
        <p:guide orient="horz" pos="935"/>
        <p:guide pos="3545"/>
        <p:guide pos="506"/>
        <p:guide pos="7174"/>
        <p:guide orient="horz" pos="3884"/>
        <p:guide pos="1663"/>
        <p:guide orient="horz" pos="1366"/>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在线市场服务</c:v>
                </c:pt>
              </c:strCache>
            </c:strRef>
          </c:tx>
          <c:spPr>
            <a:solidFill>
              <a:srgbClr val="D6000A"/>
            </a:solidFill>
            <a:ln>
              <a:noFill/>
            </a:ln>
            <a:effectLst/>
          </c:spPr>
          <c:invertIfNegative val="0"/>
          <c:cat>
            <c:numRef>
              <c:f>Sheet1!$A$2:$A$4</c:f>
              <c:numCache>
                <c:formatCode>General</c:formatCode>
                <c:ptCount val="3"/>
                <c:pt idx="0">
                  <c:v>2021</c:v>
                </c:pt>
                <c:pt idx="1">
                  <c:v>2022</c:v>
                </c:pt>
                <c:pt idx="2">
                  <c:v>2023</c:v>
                </c:pt>
              </c:numCache>
            </c:numRef>
          </c:cat>
          <c:val>
            <c:numRef>
              <c:f>Sheet1!$B$2:$B$4</c:f>
              <c:numCache>
                <c:formatCode>General</c:formatCode>
                <c:ptCount val="3"/>
                <c:pt idx="0">
                  <c:v>726</c:v>
                </c:pt>
                <c:pt idx="1">
                  <c:v>1029</c:v>
                </c:pt>
                <c:pt idx="2">
                  <c:v>1535</c:v>
                </c:pt>
              </c:numCache>
            </c:numRef>
          </c:val>
          <c:extLst>
            <c:ext xmlns:c16="http://schemas.microsoft.com/office/drawing/2014/chart" uri="{C3380CC4-5D6E-409C-BE32-E72D297353CC}">
              <c16:uniqueId val="{00000000-6914-4043-8ABF-1E5BA8387A80}"/>
            </c:ext>
          </c:extLst>
        </c:ser>
        <c:ser>
          <c:idx val="1"/>
          <c:order val="1"/>
          <c:tx>
            <c:strRef>
              <c:f>Sheet1!$C$1</c:f>
              <c:strCache>
                <c:ptCount val="1"/>
                <c:pt idx="0">
                  <c:v>交易服务</c:v>
                </c:pt>
              </c:strCache>
            </c:strRef>
          </c:tx>
          <c:spPr>
            <a:solidFill>
              <a:srgbClr val="FDE7A5"/>
            </a:solidFill>
            <a:ln>
              <a:noFill/>
            </a:ln>
            <a:effectLst/>
          </c:spPr>
          <c:invertIfNegative val="0"/>
          <c:cat>
            <c:numRef>
              <c:f>Sheet1!$A$2:$A$4</c:f>
              <c:numCache>
                <c:formatCode>General</c:formatCode>
                <c:ptCount val="3"/>
                <c:pt idx="0">
                  <c:v>2021</c:v>
                </c:pt>
                <c:pt idx="1">
                  <c:v>2022</c:v>
                </c:pt>
                <c:pt idx="2">
                  <c:v>2023</c:v>
                </c:pt>
              </c:numCache>
            </c:numRef>
          </c:cat>
          <c:val>
            <c:numRef>
              <c:f>Sheet1!$C$2:$C$4</c:f>
              <c:numCache>
                <c:formatCode>General</c:formatCode>
                <c:ptCount val="3"/>
                <c:pt idx="0">
                  <c:v>141</c:v>
                </c:pt>
                <c:pt idx="1">
                  <c:v>276</c:v>
                </c:pt>
                <c:pt idx="2">
                  <c:v>941</c:v>
                </c:pt>
              </c:numCache>
            </c:numRef>
          </c:val>
          <c:extLst>
            <c:ext xmlns:c16="http://schemas.microsoft.com/office/drawing/2014/chart" uri="{C3380CC4-5D6E-409C-BE32-E72D297353CC}">
              <c16:uniqueId val="{00000001-6914-4043-8ABF-1E5BA8387A80}"/>
            </c:ext>
          </c:extLst>
        </c:ser>
        <c:dLbls>
          <c:showLegendKey val="0"/>
          <c:showVal val="0"/>
          <c:showCatName val="0"/>
          <c:showSerName val="0"/>
          <c:showPercent val="0"/>
          <c:showBubbleSize val="0"/>
        </c:dLbls>
        <c:gapWidth val="219"/>
        <c:overlap val="-27"/>
        <c:axId val="518836112"/>
        <c:axId val="518840432"/>
      </c:barChart>
      <c:catAx>
        <c:axId val="51883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alt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18840432"/>
        <c:crosses val="autoZero"/>
        <c:auto val="1"/>
        <c:lblAlgn val="ctr"/>
        <c:lblOffset val="100"/>
        <c:noMultiLvlLbl val="0"/>
      </c:catAx>
      <c:valAx>
        <c:axId val="518840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18836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a164631e-60b9-41fc-a832-99eb374c3f0c}"/>
      </c:ext>
    </c:extLst>
  </c:chart>
  <c:spPr>
    <a:noFill/>
    <a:ln>
      <a:noFill/>
    </a:ln>
    <a:effectLst/>
  </c:spPr>
  <c:txPr>
    <a:bodyPr/>
    <a:lstStyle/>
    <a:p>
      <a:pPr>
        <a:defRPr lang="zh-CN"/>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rgbClr val="FDE7A5"/>
              </a:solidFill>
              <a:ln w="19050">
                <a:solidFill>
                  <a:schemeClr val="lt1"/>
                </a:solidFill>
              </a:ln>
              <a:effectLst/>
            </c:spPr>
            <c:extLst>
              <c:ext xmlns:c16="http://schemas.microsoft.com/office/drawing/2014/chart" uri="{C3380CC4-5D6E-409C-BE32-E72D297353CC}">
                <c16:uniqueId val="{00000001-5E88-D54E-B25B-59355EB6A739}"/>
              </c:ext>
            </c:extLst>
          </c:dPt>
          <c:dPt>
            <c:idx val="1"/>
            <c:bubble3D val="0"/>
            <c:spPr>
              <a:solidFill>
                <a:srgbClr val="D6000A"/>
              </a:solidFill>
              <a:ln w="19050">
                <a:solidFill>
                  <a:schemeClr val="lt1"/>
                </a:solidFill>
              </a:ln>
              <a:effectLst/>
            </c:spPr>
            <c:extLst>
              <c:ext xmlns:c16="http://schemas.microsoft.com/office/drawing/2014/chart" uri="{C3380CC4-5D6E-409C-BE32-E72D297353CC}">
                <c16:uniqueId val="{00000003-5E88-D54E-B25B-59355EB6A739}"/>
              </c:ext>
            </c:extLst>
          </c:dPt>
          <c:dLbls>
            <c:dLbl>
              <c:idx val="0"/>
              <c:layout>
                <c:manualLayout>
                  <c:x val="-0.17070905681967"/>
                  <c:y val="-0.1175762172188799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88-D54E-B25B-59355EB6A739}"/>
                </c:ext>
              </c:extLst>
            </c:dLbl>
            <c:dLbl>
              <c:idx val="1"/>
              <c:layout>
                <c:manualLayout>
                  <c:x val="0.17274647935866799"/>
                  <c:y val="9.0953245787767895E-2"/>
                </c:manualLayout>
              </c:layout>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bg1"/>
                      </a:solidFill>
                      <a:latin typeface="荆南波波黑" panose="02000800000000000000" pitchFamily="2" charset="-122"/>
                      <a:ea typeface="荆南波波黑" panose="02000800000000000000" pitchFamily="2" charset="-122"/>
                      <a:cs typeface="+mn-cs"/>
                    </a:defRPr>
                  </a:pPr>
                  <a:endParaRPr lang="en-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E88-D54E-B25B-59355EB6A739}"/>
                </c:ext>
              </c:extLst>
            </c:dLbl>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chemeClr val="tx1">
                        <a:lumMod val="75000"/>
                        <a:lumOff val="25000"/>
                      </a:schemeClr>
                    </a:solidFill>
                    <a:latin typeface="荆南波波黑" panose="02000800000000000000" pitchFamily="2" charset="-122"/>
                    <a:ea typeface="荆南波波黑" panose="02000800000000000000" pitchFamily="2" charset="-122"/>
                    <a:cs typeface="+mn-cs"/>
                  </a:defRPr>
                </a:pPr>
                <a:endParaRPr lang="en-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在线市场服务</c:v>
                </c:pt>
                <c:pt idx="1">
                  <c:v>交易服务</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4-5E88-D54E-B25B-59355EB6A73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24587845429542399"/>
          <c:y val="0.81174498153602304"/>
          <c:w val="0.55715174429425196"/>
          <c:h val="0.15214389442834"/>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44abc2bb-3b38-4b7c-9f5b-421f916ae9a1}"/>
      </c:ext>
    </c:extLst>
  </c:chart>
  <c:spPr>
    <a:noFill/>
    <a:ln>
      <a:noFill/>
    </a:ln>
    <a:effectLst/>
  </c:spPr>
  <c:txPr>
    <a:bodyPr/>
    <a:lstStyle/>
    <a:p>
      <a:pPr>
        <a:defRPr lang="zh-CN"/>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单位：亿元</c:v>
                </c:pt>
              </c:strCache>
            </c:strRef>
          </c:tx>
          <c:spPr>
            <a:solidFill>
              <a:srgbClr val="D6000A"/>
            </a:solidFill>
            <a:ln>
              <a:noFill/>
            </a:ln>
            <a:effectLst/>
          </c:spPr>
          <c:invertIfNegative val="0"/>
          <c:cat>
            <c:strRef>
              <c:f>Sheet1!$A$2:$A$8</c:f>
              <c:strCache>
                <c:ptCount val="7"/>
                <c:pt idx="0">
                  <c:v>2018</c:v>
                </c:pt>
                <c:pt idx="1">
                  <c:v>2019</c:v>
                </c:pt>
                <c:pt idx="2">
                  <c:v>2020</c:v>
                </c:pt>
                <c:pt idx="3">
                  <c:v>2021</c:v>
                </c:pt>
                <c:pt idx="4">
                  <c:v>2022</c:v>
                </c:pt>
                <c:pt idx="5">
                  <c:v>2023</c:v>
                </c:pt>
                <c:pt idx="6">
                  <c:v>2024E</c:v>
                </c:pt>
              </c:strCache>
            </c:strRef>
          </c:cat>
          <c:val>
            <c:numRef>
              <c:f>Sheet1!$B$2:$B$8</c:f>
              <c:numCache>
                <c:formatCode>General</c:formatCode>
                <c:ptCount val="7"/>
                <c:pt idx="0">
                  <c:v>383</c:v>
                </c:pt>
                <c:pt idx="1">
                  <c:v>557</c:v>
                </c:pt>
                <c:pt idx="2">
                  <c:v>882</c:v>
                </c:pt>
                <c:pt idx="3">
                  <c:v>1282</c:v>
                </c:pt>
                <c:pt idx="4">
                  <c:v>1548</c:v>
                </c:pt>
                <c:pt idx="5">
                  <c:v>1886</c:v>
                </c:pt>
                <c:pt idx="6">
                  <c:v>2302</c:v>
                </c:pt>
              </c:numCache>
            </c:numRef>
          </c:val>
          <c:extLst>
            <c:ext xmlns:c16="http://schemas.microsoft.com/office/drawing/2014/chart" uri="{C3380CC4-5D6E-409C-BE32-E72D297353CC}">
              <c16:uniqueId val="{00000000-6B6E-744F-B4D7-A2F07249D01F}"/>
            </c:ext>
          </c:extLst>
        </c:ser>
        <c:dLbls>
          <c:showLegendKey val="0"/>
          <c:showVal val="0"/>
          <c:showCatName val="0"/>
          <c:showSerName val="0"/>
          <c:showPercent val="0"/>
          <c:showBubbleSize val="0"/>
        </c:dLbls>
        <c:gapWidth val="219"/>
        <c:axId val="588902944"/>
        <c:axId val="588903424"/>
      </c:barChart>
      <c:lineChart>
        <c:grouping val="standard"/>
        <c:varyColors val="0"/>
        <c:ser>
          <c:idx val="1"/>
          <c:order val="1"/>
          <c:tx>
            <c:strRef>
              <c:f>Sheet1!$C$1</c:f>
              <c:strCache>
                <c:ptCount val="1"/>
                <c:pt idx="0">
                  <c:v>同比增长：%</c:v>
                </c:pt>
              </c:strCache>
            </c:strRef>
          </c:tx>
          <c:spPr>
            <a:ln w="28575" cap="rnd">
              <a:solidFill>
                <a:srgbClr val="FDE7A5"/>
              </a:solidFill>
              <a:round/>
            </a:ln>
            <a:effectLst/>
          </c:spPr>
          <c:marker>
            <c:symbol val="none"/>
          </c:marker>
          <c:cat>
            <c:strRef>
              <c:f>Sheet1!$A$2:$A$8</c:f>
              <c:strCache>
                <c:ptCount val="7"/>
                <c:pt idx="0">
                  <c:v>2018</c:v>
                </c:pt>
                <c:pt idx="1">
                  <c:v>2019</c:v>
                </c:pt>
                <c:pt idx="2">
                  <c:v>2020</c:v>
                </c:pt>
                <c:pt idx="3">
                  <c:v>2021</c:v>
                </c:pt>
                <c:pt idx="4">
                  <c:v>2022</c:v>
                </c:pt>
                <c:pt idx="5">
                  <c:v>2023</c:v>
                </c:pt>
                <c:pt idx="6">
                  <c:v>2024E</c:v>
                </c:pt>
              </c:strCache>
            </c:strRef>
          </c:cat>
          <c:val>
            <c:numRef>
              <c:f>Sheet1!$C$2:$C$8</c:f>
              <c:numCache>
                <c:formatCode>0.00%</c:formatCode>
                <c:ptCount val="7"/>
                <c:pt idx="0">
                  <c:v>0.45429999999999998</c:v>
                </c:pt>
                <c:pt idx="1">
                  <c:v>0.58350000000000002</c:v>
                </c:pt>
                <c:pt idx="2">
                  <c:v>0.45350000000000001</c:v>
                </c:pt>
                <c:pt idx="3">
                  <c:v>0.20749999999999999</c:v>
                </c:pt>
                <c:pt idx="4">
                  <c:v>0.21829999999999999</c:v>
                </c:pt>
                <c:pt idx="5">
                  <c:v>0.2205</c:v>
                </c:pt>
              </c:numCache>
            </c:numRef>
          </c:val>
          <c:smooth val="0"/>
          <c:extLst>
            <c:ext xmlns:c16="http://schemas.microsoft.com/office/drawing/2014/chart" uri="{C3380CC4-5D6E-409C-BE32-E72D297353CC}">
              <c16:uniqueId val="{00000001-6B6E-744F-B4D7-A2F07249D01F}"/>
            </c:ext>
          </c:extLst>
        </c:ser>
        <c:dLbls>
          <c:showLegendKey val="0"/>
          <c:showVal val="0"/>
          <c:showCatName val="0"/>
          <c:showSerName val="0"/>
          <c:showPercent val="0"/>
          <c:showBubbleSize val="0"/>
        </c:dLbls>
        <c:marker val="1"/>
        <c:smooth val="0"/>
        <c:axId val="645642816"/>
        <c:axId val="645655296"/>
      </c:lineChart>
      <c:catAx>
        <c:axId val="58890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88903424"/>
        <c:crosses val="autoZero"/>
        <c:auto val="1"/>
        <c:lblAlgn val="ctr"/>
        <c:lblOffset val="100"/>
        <c:noMultiLvlLbl val="0"/>
      </c:catAx>
      <c:valAx>
        <c:axId val="588903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588902944"/>
        <c:crosses val="autoZero"/>
        <c:crossBetween val="between"/>
      </c:valAx>
      <c:catAx>
        <c:axId val="645642816"/>
        <c:scaling>
          <c:orientation val="minMax"/>
        </c:scaling>
        <c:delete val="1"/>
        <c:axPos val="b"/>
        <c:numFmt formatCode="General" sourceLinked="1"/>
        <c:majorTickMark val="out"/>
        <c:minorTickMark val="none"/>
        <c:tickLblPos val="nextTo"/>
        <c:crossAx val="645655296"/>
        <c:crosses val="autoZero"/>
        <c:auto val="1"/>
        <c:lblAlgn val="ctr"/>
        <c:lblOffset val="100"/>
        <c:noMultiLvlLbl val="0"/>
      </c:catAx>
      <c:valAx>
        <c:axId val="645655296"/>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167-上首萌虎体" panose="02010609000101010101" pitchFamily="49" charset="-122"/>
                <a:ea typeface="167-上首萌虎体" panose="02010609000101010101" pitchFamily="49" charset="-122"/>
                <a:cs typeface="+mn-cs"/>
              </a:defRPr>
            </a:pPr>
            <a:endParaRPr lang="en-CN"/>
          </a:p>
        </c:txPr>
        <c:crossAx val="645642816"/>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CN"/>
        </a:p>
      </c:txPr>
    </c:legend>
    <c:plotVisOnly val="1"/>
    <c:dispBlanksAs val="gap"/>
    <c:showDLblsOverMax val="0"/>
    <c:extLst>
      <c:ext uri="{0b15fc19-7d7d-44ad-8c2d-2c3a37ce22c3}">
        <chartProps xmlns="https://web.wps.cn/et/2018/main" chartId="{f3145468-49a1-4402-9b8d-9f17da8aa320}"/>
      </c:ext>
    </c:extLst>
  </c:chart>
  <c:spPr>
    <a:noFill/>
    <a:ln>
      <a:noFill/>
    </a:ln>
    <a:effectLst/>
  </c:spPr>
  <c:txPr>
    <a:bodyPr/>
    <a:lstStyle/>
    <a:p>
      <a:pPr>
        <a:defRPr lang="zh-CN"/>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922D5-11E2-4FB7-80DB-68774334369E}"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65BCB-A0F4-495B-866D-EAC6EE85B5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13</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065BCB-A0F4-495B-866D-EAC6EE85B543}"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689F16F-906F-4406-A59C-FFA2E876ECC2}" type="datetimeFigureOut">
              <a:rPr lang="zh-CN" altLang="en-US" smtClean="0"/>
              <a:t>2025/4/9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9F16F-906F-4406-A59C-FFA2E876ECC2}" type="datetimeFigureOut">
              <a:rPr lang="zh-CN" altLang="en-US" smtClean="0"/>
              <a:t>2025/4/9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EE4D0-33AA-458A-9BFF-25458DAA7E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10.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48.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16.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0.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16.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2.svg"/><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10.svg"/><Relationship Id="rId9" Type="http://schemas.openxmlformats.org/officeDocument/2006/relationships/image" Target="../media/image55.png"/><Relationship Id="rId14" Type="http://schemas.openxmlformats.org/officeDocument/2006/relationships/image" Target="../media/image60.sv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48.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16.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16.png"/><Relationship Id="rId4" Type="http://schemas.openxmlformats.org/officeDocument/2006/relationships/image" Target="../media/image47.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image" Target="../media/image10.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7.svg"/><Relationship Id="rId3" Type="http://schemas.openxmlformats.org/officeDocument/2006/relationships/image" Target="../media/image16.png"/><Relationship Id="rId21" Type="http://schemas.openxmlformats.org/officeDocument/2006/relationships/image" Target="../media/image33.svg"/><Relationship Id="rId34" Type="http://schemas.openxmlformats.org/officeDocument/2006/relationships/image" Target="../media/image4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6.png"/><Relationship Id="rId33" Type="http://schemas.openxmlformats.org/officeDocument/2006/relationships/image" Target="../media/image44.sv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24" Type="http://schemas.microsoft.com/office/2007/relationships/hdphoto" Target="../media/hdphoto2.wdp"/><Relationship Id="rId32" Type="http://schemas.openxmlformats.org/officeDocument/2006/relationships/image" Target="../media/image43.png"/><Relationship Id="rId5" Type="http://schemas.openxmlformats.org/officeDocument/2006/relationships/image" Target="../media/image17.png"/><Relationship Id="rId15" Type="http://schemas.openxmlformats.org/officeDocument/2006/relationships/image" Target="../media/image27.svg"/><Relationship Id="rId23" Type="http://schemas.openxmlformats.org/officeDocument/2006/relationships/image" Target="../media/image35.png"/><Relationship Id="rId28" Type="http://schemas.openxmlformats.org/officeDocument/2006/relationships/image" Target="../media/image39.png"/><Relationship Id="rId10" Type="http://schemas.openxmlformats.org/officeDocument/2006/relationships/image" Target="../media/image22.png"/><Relationship Id="rId19" Type="http://schemas.openxmlformats.org/officeDocument/2006/relationships/image" Target="../media/image31.svg"/><Relationship Id="rId31" Type="http://schemas.openxmlformats.org/officeDocument/2006/relationships/image" Target="../media/image42.svg"/><Relationship Id="rId4" Type="http://schemas.openxmlformats.org/officeDocument/2006/relationships/image" Target="../media/image10.sv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1" name="文本框 20"/>
          <p:cNvSpPr txBox="1"/>
          <p:nvPr/>
        </p:nvSpPr>
        <p:spPr>
          <a:xfrm>
            <a:off x="7229061" y="23911"/>
            <a:ext cx="752060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0" name="文本框 39"/>
          <p:cNvSpPr txBox="1"/>
          <p:nvPr/>
        </p:nvSpPr>
        <p:spPr>
          <a:xfrm>
            <a:off x="7055893" y="6414606"/>
            <a:ext cx="4364171"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sp>
        <p:nvSpPr>
          <p:cNvPr id="22" name="文本框 21"/>
          <p:cNvSpPr txBox="1"/>
          <p:nvPr/>
        </p:nvSpPr>
        <p:spPr>
          <a:xfrm>
            <a:off x="771936" y="3454277"/>
            <a:ext cx="6457125" cy="923330"/>
          </a:xfrm>
          <a:prstGeom prst="rect">
            <a:avLst/>
          </a:prstGeom>
          <a:noFill/>
        </p:spPr>
        <p:txBody>
          <a:bodyPr wrap="square" rtlCol="0">
            <a:spAutoFit/>
          </a:bodyPr>
          <a:lstStyle/>
          <a:p>
            <a:r>
              <a:rPr lang="zh-CN" altLang="en-US" sz="5400" dirty="0">
                <a:solidFill>
                  <a:schemeClr val="bg1"/>
                </a:solidFill>
                <a:latin typeface="优设标题黑" panose="00000500000000000000" pitchFamily="2" charset="-122"/>
                <a:ea typeface="优设标题黑" panose="00000500000000000000" pitchFamily="2" charset="-122"/>
              </a:rPr>
              <a:t>拼着买，才便宜</a:t>
            </a:r>
          </a:p>
        </p:txBody>
      </p:sp>
      <p:sp>
        <p:nvSpPr>
          <p:cNvPr id="23" name="文本框 22"/>
          <p:cNvSpPr txBox="1"/>
          <p:nvPr/>
        </p:nvSpPr>
        <p:spPr>
          <a:xfrm>
            <a:off x="684965" y="1328747"/>
            <a:ext cx="6457125" cy="2646878"/>
          </a:xfrm>
          <a:prstGeom prst="rect">
            <a:avLst/>
          </a:prstGeom>
          <a:noFill/>
        </p:spPr>
        <p:txBody>
          <a:bodyPr wrap="square" rtlCol="0">
            <a:spAutoFit/>
          </a:bodyPr>
          <a:lstStyle/>
          <a:p>
            <a:r>
              <a:rPr lang="en-US" altLang="zh-CN" sz="166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PDD</a:t>
            </a:r>
            <a:endParaRPr lang="zh-CN" altLang="en-US" sz="166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1092" y="6122293"/>
            <a:ext cx="815006" cy="711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矩形: 圆角 41"/>
          <p:cNvSpPr/>
          <p:nvPr/>
        </p:nvSpPr>
        <p:spPr>
          <a:xfrm>
            <a:off x="584947" y="2639189"/>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584947" y="3812692"/>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p:cNvSpPr/>
          <p:nvPr/>
        </p:nvSpPr>
        <p:spPr>
          <a:xfrm>
            <a:off x="584947" y="5343316"/>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584947" y="1583720"/>
            <a:ext cx="1777279" cy="537041"/>
          </a:xfrm>
          <a:prstGeom prst="roundRect">
            <a:avLst>
              <a:gd name="adj" fmla="val 50000"/>
            </a:avLst>
          </a:prstGeom>
          <a:solidFill>
            <a:srgbClr val="D6000A"/>
          </a:solidFill>
          <a:ln>
            <a:noFill/>
          </a:ln>
          <a:effectLst>
            <a:outerShdw blurRad="38100" dist="38100" dir="5400000" algn="t" rotWithShape="0">
              <a:srgbClr val="D6000A">
                <a:alpha val="4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1939293"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行业对比</a:t>
            </a:r>
          </a:p>
        </p:txBody>
      </p:sp>
      <p:sp>
        <p:nvSpPr>
          <p:cNvPr id="35" name="矩形: 圆角 34"/>
          <p:cNvSpPr/>
          <p:nvPr/>
        </p:nvSpPr>
        <p:spPr>
          <a:xfrm>
            <a:off x="1416676" y="1304925"/>
            <a:ext cx="10259922" cy="5300714"/>
          </a:xfrm>
          <a:prstGeom prst="roundRect">
            <a:avLst>
              <a:gd name="adj" fmla="val 5165"/>
            </a:avLst>
          </a:prstGeom>
          <a:solidFill>
            <a:srgbClr val="FFFDF7"/>
          </a:solidFill>
          <a:ln w="19050">
            <a:solidFill>
              <a:srgbClr val="D6000A">
                <a:alpha val="51000"/>
              </a:srgbClr>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圆角 110"/>
          <p:cNvSpPr/>
          <p:nvPr/>
        </p:nvSpPr>
        <p:spPr>
          <a:xfrm>
            <a:off x="3971343" y="1157092"/>
            <a:ext cx="2591193" cy="5575011"/>
          </a:xfrm>
          <a:prstGeom prst="roundRect">
            <a:avLst>
              <a:gd name="adj" fmla="val 9507"/>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形 4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3120" y="1453329"/>
            <a:ext cx="542410" cy="537040"/>
          </a:xfrm>
          <a:prstGeom prst="rect">
            <a:avLst/>
          </a:prstGeom>
        </p:spPr>
      </p:pic>
      <p:pic>
        <p:nvPicPr>
          <p:cNvPr id="54" name="图形 5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44073" y="1400170"/>
            <a:ext cx="717148" cy="626331"/>
          </a:xfrm>
          <a:prstGeom prst="rect">
            <a:avLst/>
          </a:prstGeom>
        </p:spPr>
      </p:pic>
      <p:pic>
        <p:nvPicPr>
          <p:cNvPr id="56" name="图形 5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6138" y="1485025"/>
            <a:ext cx="467600" cy="467600"/>
          </a:xfrm>
          <a:prstGeom prst="rect">
            <a:avLst/>
          </a:prstGeom>
        </p:spPr>
      </p:pic>
      <p:pic>
        <p:nvPicPr>
          <p:cNvPr id="58" name="图形 5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68970" y="1486749"/>
            <a:ext cx="467600" cy="467600"/>
          </a:xfrm>
          <a:prstGeom prst="rect">
            <a:avLst/>
          </a:prstGeom>
        </p:spPr>
      </p:pic>
      <p:sp>
        <p:nvSpPr>
          <p:cNvPr id="60" name="文本框 59"/>
          <p:cNvSpPr txBox="1"/>
          <p:nvPr/>
        </p:nvSpPr>
        <p:spPr>
          <a:xfrm>
            <a:off x="2405531" y="1520597"/>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淘宝</a:t>
            </a:r>
          </a:p>
        </p:txBody>
      </p:sp>
      <p:sp>
        <p:nvSpPr>
          <p:cNvPr id="61" name="文本框 60"/>
          <p:cNvSpPr txBox="1"/>
          <p:nvPr/>
        </p:nvSpPr>
        <p:spPr>
          <a:xfrm>
            <a:off x="4717653" y="1520597"/>
            <a:ext cx="1489750" cy="400110"/>
          </a:xfrm>
          <a:prstGeom prst="rect">
            <a:avLst/>
          </a:prstGeom>
          <a:noFill/>
        </p:spPr>
        <p:txBody>
          <a:bodyPr wrap="square" rtlCol="0">
            <a:spAutoFit/>
          </a:bodyPr>
          <a:lstStyle/>
          <a:p>
            <a:r>
              <a:rPr lang="zh-CN" altLang="en-US" sz="2000" dirty="0">
                <a:solidFill>
                  <a:schemeClr val="bg1"/>
                </a:solidFill>
                <a:latin typeface="荆南波波黑" panose="02000800000000000000" pitchFamily="2" charset="-122"/>
                <a:ea typeface="荆南波波黑" panose="02000800000000000000" pitchFamily="2" charset="-122"/>
              </a:rPr>
              <a:t>拼多多</a:t>
            </a:r>
          </a:p>
        </p:txBody>
      </p:sp>
      <p:sp>
        <p:nvSpPr>
          <p:cNvPr id="62" name="文本框 61"/>
          <p:cNvSpPr txBox="1"/>
          <p:nvPr/>
        </p:nvSpPr>
        <p:spPr>
          <a:xfrm>
            <a:off x="7184226" y="1500862"/>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京东</a:t>
            </a:r>
          </a:p>
        </p:txBody>
      </p:sp>
      <p:sp>
        <p:nvSpPr>
          <p:cNvPr id="63" name="文本框 62"/>
          <p:cNvSpPr txBox="1"/>
          <p:nvPr/>
        </p:nvSpPr>
        <p:spPr>
          <a:xfrm>
            <a:off x="9680765" y="1513280"/>
            <a:ext cx="1489750" cy="400110"/>
          </a:xfrm>
          <a:prstGeom prst="rect">
            <a:avLst/>
          </a:prstGeom>
          <a:noFill/>
        </p:spPr>
        <p:txBody>
          <a:bodyPr wrap="square" rtlCol="0">
            <a:spAutoFit/>
          </a:bodyPr>
          <a:lstStyle/>
          <a:p>
            <a:r>
              <a:rPr lang="zh-CN" altLang="en-US" sz="2000" dirty="0">
                <a:solidFill>
                  <a:schemeClr val="tx1">
                    <a:lumMod val="75000"/>
                    <a:lumOff val="25000"/>
                  </a:schemeClr>
                </a:solidFill>
                <a:latin typeface="荆南波波黑" panose="02000800000000000000" pitchFamily="2" charset="-122"/>
                <a:ea typeface="荆南波波黑" panose="02000800000000000000" pitchFamily="2" charset="-122"/>
              </a:rPr>
              <a:t>小红书</a:t>
            </a:r>
          </a:p>
        </p:txBody>
      </p:sp>
      <p:cxnSp>
        <p:nvCxnSpPr>
          <p:cNvPr id="67" name="直接连接符 66"/>
          <p:cNvCxnSpPr/>
          <p:nvPr/>
        </p:nvCxnSpPr>
        <p:spPr>
          <a:xfrm>
            <a:off x="1863120" y="208979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2383528" y="204139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4254450" y="2041391"/>
            <a:ext cx="1187689" cy="114618"/>
            <a:chOff x="4564457" y="2021761"/>
            <a:chExt cx="1187689" cy="114618"/>
          </a:xfrm>
        </p:grpSpPr>
        <p:cxnSp>
          <p:nvCxnSpPr>
            <p:cNvPr id="69" name="直接连接符 68"/>
            <p:cNvCxnSpPr/>
            <p:nvPr/>
          </p:nvCxnSpPr>
          <p:spPr>
            <a:xfrm>
              <a:off x="4564457" y="2070162"/>
              <a:ext cx="1187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5084865" y="2021761"/>
              <a:ext cx="114618" cy="114618"/>
            </a:xfrm>
            <a:prstGeom prst="ellipse">
              <a:avLst/>
            </a:prstGeom>
            <a:solidFill>
              <a:schemeClr val="bg1"/>
            </a:solidFill>
            <a:ln>
              <a:solidFill>
                <a:schemeClr val="bg1"/>
              </a:solid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nvGrpSpPr>
          <p:cNvPr id="72" name="组合 71"/>
          <p:cNvGrpSpPr/>
          <p:nvPr/>
        </p:nvGrpSpPr>
        <p:grpSpPr>
          <a:xfrm>
            <a:off x="6736138" y="2041391"/>
            <a:ext cx="1187689" cy="114618"/>
            <a:chOff x="4564457" y="2021761"/>
            <a:chExt cx="1187689" cy="114618"/>
          </a:xfrm>
        </p:grpSpPr>
        <p:cxnSp>
          <p:nvCxnSpPr>
            <p:cNvPr id="73" name="直接连接符 72"/>
            <p:cNvCxnSpPr/>
            <p:nvPr/>
          </p:nvCxnSpPr>
          <p:spPr>
            <a:xfrm>
              <a:off x="4564457" y="207016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5084865" y="202176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9237951" y="2041391"/>
            <a:ext cx="1187689" cy="114618"/>
            <a:chOff x="4564457" y="2021761"/>
            <a:chExt cx="1187689" cy="114618"/>
          </a:xfrm>
        </p:grpSpPr>
        <p:cxnSp>
          <p:nvCxnSpPr>
            <p:cNvPr id="76" name="直接连接符 75"/>
            <p:cNvCxnSpPr/>
            <p:nvPr/>
          </p:nvCxnSpPr>
          <p:spPr>
            <a:xfrm>
              <a:off x="4564457" y="2070162"/>
              <a:ext cx="1187689" cy="0"/>
            </a:xfrm>
            <a:prstGeom prst="line">
              <a:avLst/>
            </a:prstGeom>
            <a:ln>
              <a:solidFill>
                <a:srgbClr val="D6000A"/>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5084865" y="2021761"/>
              <a:ext cx="114618" cy="114618"/>
            </a:xfrm>
            <a:prstGeom prst="ellipse">
              <a:avLst/>
            </a:prstGeom>
            <a:solidFill>
              <a:srgbClr val="D6000A"/>
            </a:solidFill>
            <a:ln>
              <a:noFill/>
            </a:ln>
            <a:effectLst>
              <a:outerShdw blurRad="50800" dist="38100" dir="5400000" algn="t" rotWithShape="0">
                <a:srgbClr val="D6000A">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650848" y="2249621"/>
            <a:ext cx="2478091" cy="4066542"/>
            <a:chOff x="1650848" y="2280013"/>
            <a:chExt cx="2478091" cy="4066542"/>
          </a:xfrm>
        </p:grpSpPr>
        <p:sp>
          <p:nvSpPr>
            <p:cNvPr id="11" name="文本框 10"/>
            <p:cNvSpPr txBox="1"/>
            <p:nvPr/>
          </p:nvSpPr>
          <p:spPr>
            <a:xfrm>
              <a:off x="1656183" y="2280013"/>
              <a:ext cx="2239098" cy="1155766"/>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男女均衡</a:t>
              </a:r>
              <a:endParaRPr lang="en-US" altLang="zh-CN" sz="1600"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岁以上用户占比超六成</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二线城市用户居多，下沉市场潜力巨大</a:t>
              </a:r>
            </a:p>
          </p:txBody>
        </p:sp>
        <p:sp>
          <p:nvSpPr>
            <p:cNvPr id="80" name="文本框 79"/>
            <p:cNvSpPr txBox="1"/>
            <p:nvPr/>
          </p:nvSpPr>
          <p:spPr>
            <a:xfrm>
              <a:off x="1656183" y="3532271"/>
              <a:ext cx="2239098" cy="875689"/>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决策型购物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追求价格优、品质好、服务好的商品体验</a:t>
              </a:r>
            </a:p>
          </p:txBody>
        </p:sp>
        <p:sp>
          <p:nvSpPr>
            <p:cNvPr id="81" name="文本框 80"/>
            <p:cNvSpPr txBox="1"/>
            <p:nvPr/>
          </p:nvSpPr>
          <p:spPr>
            <a:xfrm>
              <a:off x="1650848" y="4757017"/>
              <a:ext cx="2478091" cy="1589538"/>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人群基数大、老客浓度</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忠诚度高，尤其是</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88vip</a:t>
              </a: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货品广泛、销售形式多为单品、商家自行组货</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货架模式、承接站外流量</a:t>
              </a:r>
            </a:p>
          </p:txBody>
        </p:sp>
      </p:grpSp>
      <p:grpSp>
        <p:nvGrpSpPr>
          <p:cNvPr id="95" name="组合 94"/>
          <p:cNvGrpSpPr/>
          <p:nvPr/>
        </p:nvGrpSpPr>
        <p:grpSpPr>
          <a:xfrm>
            <a:off x="4135506" y="2249621"/>
            <a:ext cx="2470559" cy="4066542"/>
            <a:chOff x="4247830" y="2249621"/>
            <a:chExt cx="2470559" cy="4066542"/>
          </a:xfrm>
        </p:grpSpPr>
        <p:sp>
          <p:nvSpPr>
            <p:cNvPr id="83" name="文本框 82"/>
            <p:cNvSpPr txBox="1"/>
            <p:nvPr/>
          </p:nvSpPr>
          <p:spPr>
            <a:xfrm>
              <a:off x="4253165" y="2249621"/>
              <a:ext cx="2239098" cy="1155766"/>
            </a:xfrm>
            <a:prstGeom prst="rect">
              <a:avLst/>
            </a:prstGeom>
            <a:noFill/>
          </p:spPr>
          <p:txBody>
            <a:bodyPr wrap="square" rtlCol="0">
              <a:spAutoFit/>
            </a:bodyPr>
            <a:lstStyle/>
            <a:p>
              <a:r>
                <a:rPr lang="zh-CN" altLang="en-US" sz="1600" dirty="0">
                  <a:solidFill>
                    <a:schemeClr val="bg1"/>
                  </a:solidFill>
                  <a:latin typeface="荆南波波黑" panose="02000800000000000000" pitchFamily="2" charset="-122"/>
                  <a:ea typeface="荆南波波黑" panose="02000800000000000000" pitchFamily="2" charset="-122"/>
                </a:rPr>
                <a:t>女性占比</a:t>
              </a:r>
              <a:r>
                <a:rPr lang="en-US" altLang="zh-CN" sz="1600" dirty="0">
                  <a:solidFill>
                    <a:schemeClr val="bg1"/>
                  </a:solidFill>
                  <a:latin typeface="荆南波波黑" panose="02000800000000000000" pitchFamily="2" charset="-122"/>
                  <a:ea typeface="荆南波波黑" panose="02000800000000000000" pitchFamily="2" charset="-122"/>
                </a:rPr>
                <a:t>70%</a:t>
              </a:r>
            </a:p>
            <a:p>
              <a:pPr>
                <a:lnSpc>
                  <a:spcPct val="130000"/>
                </a:lnSpc>
              </a:pPr>
              <a:r>
                <a:rPr lang="zh-CN" altLang="en-US" sz="1400" dirty="0">
                  <a:solidFill>
                    <a:schemeClr val="bg1"/>
                  </a:solidFill>
                  <a:latin typeface="思源黑体 CN Medium" panose="020B0600000000000000" pitchFamily="34" charset="-122"/>
                  <a:ea typeface="思源黑体 CN Medium" panose="020B0600000000000000" pitchFamily="34" charset="-122"/>
                </a:rPr>
                <a:t>用户集中在</a:t>
              </a:r>
              <a:r>
                <a:rPr lang="en-US" altLang="zh-CN" sz="1400" dirty="0">
                  <a:solidFill>
                    <a:schemeClr val="bg1"/>
                  </a:solidFill>
                  <a:latin typeface="思源黑体 CN Medium" panose="020B0600000000000000" pitchFamily="34" charset="-122"/>
                  <a:ea typeface="思源黑体 CN Medium" panose="020B0600000000000000" pitchFamily="34" charset="-122"/>
                </a:rPr>
                <a:t>25</a:t>
              </a:r>
              <a:r>
                <a:rPr lang="zh-CN" altLang="en-US" sz="1400" dirty="0">
                  <a:solidFill>
                    <a:schemeClr val="bg1"/>
                  </a:solidFill>
                  <a:latin typeface="思源黑体 CN Medium" panose="020B0600000000000000" pitchFamily="34" charset="-122"/>
                  <a:ea typeface="思源黑体 CN Medium" panose="020B0600000000000000" pitchFamily="34" charset="-122"/>
                </a:rPr>
                <a:t>岁以下和</a:t>
              </a:r>
              <a:r>
                <a:rPr lang="en-US" altLang="zh-CN" sz="1400" dirty="0">
                  <a:solidFill>
                    <a:schemeClr val="bg1"/>
                  </a:solidFill>
                  <a:latin typeface="思源黑体 CN Medium" panose="020B0600000000000000" pitchFamily="34" charset="-122"/>
                  <a:ea typeface="思源黑体 CN Medium" panose="020B0600000000000000" pitchFamily="34" charset="-122"/>
                </a:rPr>
                <a:t>51</a:t>
              </a:r>
              <a:r>
                <a:rPr lang="zh-CN" altLang="en-US" sz="1400" dirty="0">
                  <a:solidFill>
                    <a:schemeClr val="bg1"/>
                  </a:solidFill>
                  <a:latin typeface="思源黑体 CN Medium" panose="020B0600000000000000" pitchFamily="34" charset="-122"/>
                  <a:ea typeface="思源黑体 CN Medium" panose="020B0600000000000000" pitchFamily="34" charset="-122"/>
                </a:rPr>
                <a:t>岁以上，三四线城市及农村用户占比超六成</a:t>
              </a:r>
            </a:p>
          </p:txBody>
        </p:sp>
        <p:sp>
          <p:nvSpPr>
            <p:cNvPr id="84" name="文本框 83"/>
            <p:cNvSpPr txBox="1"/>
            <p:nvPr/>
          </p:nvSpPr>
          <p:spPr>
            <a:xfrm>
              <a:off x="4253165" y="3501879"/>
              <a:ext cx="2239098" cy="1155766"/>
            </a:xfrm>
            <a:prstGeom prst="rect">
              <a:avLst/>
            </a:prstGeom>
            <a:noFill/>
          </p:spPr>
          <p:txBody>
            <a:bodyPr wrap="square" rtlCol="0">
              <a:spAutoFit/>
            </a:bodyPr>
            <a:lstStyle/>
            <a:p>
              <a:r>
                <a:rPr lang="zh-CN" altLang="en-US" sz="1600" dirty="0">
                  <a:solidFill>
                    <a:schemeClr val="bg1"/>
                  </a:solidFill>
                  <a:latin typeface="荆南波波黑" panose="02000800000000000000" pitchFamily="2" charset="-122"/>
                  <a:ea typeface="荆南波波黑" panose="02000800000000000000" pitchFamily="2" charset="-122"/>
                </a:rPr>
                <a:t>社交</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600" dirty="0">
                  <a:solidFill>
                    <a:schemeClr val="bg1"/>
                  </a:solidFill>
                  <a:latin typeface="荆南波波黑" panose="02000800000000000000" pitchFamily="2" charset="-122"/>
                  <a:ea typeface="荆南波波黑" panose="02000800000000000000" pitchFamily="2" charset="-122"/>
                </a:rPr>
                <a:t>电商</a:t>
              </a:r>
            </a:p>
            <a:p>
              <a:pPr>
                <a:lnSpc>
                  <a:spcPct val="130000"/>
                </a:lnSpc>
              </a:pPr>
              <a:r>
                <a:rPr lang="zh-CN" altLang="en-US" sz="1400" dirty="0">
                  <a:solidFill>
                    <a:schemeClr val="bg1"/>
                  </a:solidFill>
                  <a:latin typeface="思源黑体 CN Medium" panose="020B0600000000000000" pitchFamily="34" charset="-122"/>
                  <a:ea typeface="思源黑体 CN Medium" panose="020B0600000000000000" pitchFamily="34" charset="-122"/>
                </a:rPr>
                <a:t>对社交</a:t>
              </a:r>
              <a:r>
                <a:rPr lang="zh-CN" altLang="en-US" sz="1400">
                  <a:solidFill>
                    <a:schemeClr val="bg1"/>
                  </a:solidFill>
                  <a:latin typeface="思源黑体 CN Medium" panose="020B0600000000000000" pitchFamily="34" charset="-122"/>
                  <a:ea typeface="思源黑体 CN Medium" panose="020B0600000000000000" pitchFamily="34" charset="-122"/>
                </a:rPr>
                <a:t>关系依赖度高，追求更低廉</a:t>
              </a:r>
              <a:r>
                <a:rPr lang="zh-CN" altLang="en-US" sz="1400" dirty="0">
                  <a:solidFill>
                    <a:schemeClr val="bg1"/>
                  </a:solidFill>
                  <a:latin typeface="思源黑体 CN Medium" panose="020B0600000000000000" pitchFamily="34" charset="-122"/>
                  <a:ea typeface="思源黑体 CN Medium" panose="020B0600000000000000" pitchFamily="34" charset="-122"/>
                </a:rPr>
                <a:t>的价格和丰富的商品种类</a:t>
              </a:r>
            </a:p>
          </p:txBody>
        </p:sp>
        <p:sp>
          <p:nvSpPr>
            <p:cNvPr id="85" name="文本框 84"/>
            <p:cNvSpPr txBox="1"/>
            <p:nvPr/>
          </p:nvSpPr>
          <p:spPr>
            <a:xfrm>
              <a:off x="4247830" y="4726625"/>
              <a:ext cx="2470559" cy="1589538"/>
            </a:xfrm>
            <a:prstGeom prst="rect">
              <a:avLst/>
            </a:prstGeom>
            <a:noFill/>
          </p:spPr>
          <p:txBody>
            <a:bodyPr wrap="square" rtlCol="0">
              <a:spAutoFit/>
            </a:bodyPr>
            <a:lstStyle/>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人</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价格敏感度高、余暇时间多、消费能力较低</a:t>
              </a:r>
              <a:endParaRPr lang="en-US" altLang="zh-CN" sz="14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货</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货品覆盖广，低价产品较多，鼓励社交拼团模式</a:t>
              </a:r>
            </a:p>
            <a:p>
              <a:pPr>
                <a:lnSpc>
                  <a:spcPct val="130000"/>
                </a:lnSpc>
              </a:pPr>
              <a:r>
                <a:rPr lang="zh-CN" altLang="en-US" sz="1600" dirty="0">
                  <a:solidFill>
                    <a:schemeClr val="bg1"/>
                  </a:solidFill>
                  <a:latin typeface="荆南波波黑" panose="02000800000000000000" pitchFamily="2" charset="-122"/>
                  <a:ea typeface="荆南波波黑" panose="02000800000000000000" pitchFamily="2" charset="-122"/>
                </a:rPr>
                <a:t>场</a:t>
              </a:r>
              <a:r>
                <a:rPr lang="en-US" altLang="zh-CN" sz="1600" dirty="0">
                  <a:solidFill>
                    <a:schemeClr val="bg1"/>
                  </a:solidFill>
                  <a:latin typeface="荆南波波黑" panose="02000800000000000000" pitchFamily="2" charset="-122"/>
                  <a:ea typeface="荆南波波黑" panose="02000800000000000000" pitchFamily="2" charset="-122"/>
                </a:rPr>
                <a:t>:</a:t>
              </a:r>
              <a:r>
                <a:rPr lang="zh-CN" altLang="en-US" sz="1400" dirty="0">
                  <a:solidFill>
                    <a:schemeClr val="bg1"/>
                  </a:solidFill>
                  <a:latin typeface="思源黑体 CN Medium" panose="020B0600000000000000" pitchFamily="34" charset="-122"/>
                  <a:ea typeface="思源黑体 CN Medium" panose="020B0600000000000000" pitchFamily="34" charset="-122"/>
                </a:rPr>
                <a:t>货架模式、承接站外流量</a:t>
              </a:r>
            </a:p>
          </p:txBody>
        </p:sp>
      </p:grpSp>
      <p:grpSp>
        <p:nvGrpSpPr>
          <p:cNvPr id="96" name="组合 95"/>
          <p:cNvGrpSpPr/>
          <p:nvPr/>
        </p:nvGrpSpPr>
        <p:grpSpPr>
          <a:xfrm>
            <a:off x="6612632" y="2249621"/>
            <a:ext cx="2470559" cy="4346811"/>
            <a:chOff x="6726435" y="2277133"/>
            <a:chExt cx="2470559" cy="4346811"/>
          </a:xfrm>
        </p:grpSpPr>
        <p:sp>
          <p:nvSpPr>
            <p:cNvPr id="86" name="文本框 85"/>
            <p:cNvSpPr txBox="1"/>
            <p:nvPr/>
          </p:nvSpPr>
          <p:spPr>
            <a:xfrm>
              <a:off x="6731770" y="2277133"/>
              <a:ext cx="2239098" cy="984885"/>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男性占比</a:t>
              </a:r>
              <a:r>
                <a:rPr lang="en-US" altLang="zh-CN" sz="1600" dirty="0">
                  <a:solidFill>
                    <a:srgbClr val="D6000A"/>
                  </a:solidFill>
                  <a:latin typeface="荆南波波黑" panose="02000800000000000000" pitchFamily="2" charset="-122"/>
                  <a:ea typeface="荆南波波黑" panose="02000800000000000000" pitchFamily="2" charset="-122"/>
                </a:rPr>
                <a:t>55%</a:t>
              </a:r>
            </a:p>
            <a:p>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主要用户群体为</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31-40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岁，占比</a:t>
              </a:r>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29%</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用户主要集中在一二线城市</a:t>
              </a:r>
            </a:p>
          </p:txBody>
        </p:sp>
        <p:sp>
          <p:nvSpPr>
            <p:cNvPr id="87" name="文本框 86"/>
            <p:cNvSpPr txBox="1"/>
            <p:nvPr/>
          </p:nvSpPr>
          <p:spPr>
            <a:xfrm>
              <a:off x="6731770" y="3529391"/>
              <a:ext cx="2239098" cy="1155766"/>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品质品牌购物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追求商品的正品保障、快速地物流服务和完善的售后</a:t>
              </a:r>
            </a:p>
          </p:txBody>
        </p:sp>
        <p:sp>
          <p:nvSpPr>
            <p:cNvPr id="88" name="文本框 87"/>
            <p:cNvSpPr txBox="1"/>
            <p:nvPr/>
          </p:nvSpPr>
          <p:spPr>
            <a:xfrm>
              <a:off x="6726435" y="4754137"/>
              <a:ext cx="2470559" cy="1869807"/>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高端消费人群多，用户信任度高</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以销售正品和品牌货为主，重视自营模式</a:t>
              </a: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货架模式承接站外流量，流量倾斜于自营店铺</a:t>
              </a:r>
            </a:p>
          </p:txBody>
        </p:sp>
      </p:grpSp>
      <p:grpSp>
        <p:nvGrpSpPr>
          <p:cNvPr id="97" name="组合 96"/>
          <p:cNvGrpSpPr/>
          <p:nvPr/>
        </p:nvGrpSpPr>
        <p:grpSpPr>
          <a:xfrm>
            <a:off x="9089759" y="2249621"/>
            <a:ext cx="2470559" cy="4066542"/>
            <a:chOff x="9089759" y="2277133"/>
            <a:chExt cx="2470559" cy="4066542"/>
          </a:xfrm>
        </p:grpSpPr>
        <p:sp>
          <p:nvSpPr>
            <p:cNvPr id="89" name="文本框 88"/>
            <p:cNvSpPr txBox="1"/>
            <p:nvPr/>
          </p:nvSpPr>
          <p:spPr>
            <a:xfrm>
              <a:off x="9095094" y="2277133"/>
              <a:ext cx="2239098" cy="984885"/>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女性占比</a:t>
              </a:r>
              <a:r>
                <a:rPr lang="en-US" altLang="zh-CN" sz="1600" dirty="0">
                  <a:solidFill>
                    <a:srgbClr val="D6000A"/>
                  </a:solidFill>
                  <a:latin typeface="荆南波波黑" panose="02000800000000000000" pitchFamily="2" charset="-122"/>
                  <a:ea typeface="荆南波波黑" panose="02000800000000000000" pitchFamily="2" charset="-122"/>
                </a:rPr>
                <a:t>80%</a:t>
              </a:r>
            </a:p>
            <a:p>
              <a:r>
                <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30</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岁以下用户占比超五成用户主要集中于一二线城市</a:t>
              </a:r>
            </a:p>
          </p:txBody>
        </p:sp>
        <p:sp>
          <p:nvSpPr>
            <p:cNvPr id="90" name="文本框 89"/>
            <p:cNvSpPr txBox="1"/>
            <p:nvPr/>
          </p:nvSpPr>
          <p:spPr>
            <a:xfrm>
              <a:off x="9095094" y="3529391"/>
              <a:ext cx="2239098" cy="875689"/>
            </a:xfrm>
            <a:prstGeom prst="rect">
              <a:avLst/>
            </a:prstGeom>
            <a:noFill/>
          </p:spPr>
          <p:txBody>
            <a:bodyPr wrap="square" rtlCol="0">
              <a:spAutoFit/>
            </a:bodyPr>
            <a:lstStyle/>
            <a:p>
              <a:r>
                <a:rPr lang="zh-CN" altLang="en-US" sz="1600" dirty="0">
                  <a:solidFill>
                    <a:srgbClr val="D6000A"/>
                  </a:solidFill>
                  <a:latin typeface="荆南波波黑" panose="02000800000000000000" pitchFamily="2" charset="-122"/>
                  <a:ea typeface="荆南波波黑" panose="02000800000000000000" pitchFamily="2" charset="-122"/>
                </a:rPr>
                <a:t>种草发现型购物</a:t>
              </a:r>
            </a:p>
            <a:p>
              <a:pPr>
                <a:lnSpc>
                  <a:spcPct val="130000"/>
                </a:lnSpc>
              </a:pP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追求颜值和功能兼备的产品，追求潮流</a:t>
              </a:r>
            </a:p>
          </p:txBody>
        </p:sp>
        <p:sp>
          <p:nvSpPr>
            <p:cNvPr id="92" name="文本框 91"/>
            <p:cNvSpPr txBox="1"/>
            <p:nvPr/>
          </p:nvSpPr>
          <p:spPr>
            <a:xfrm>
              <a:off x="9089759" y="4754137"/>
              <a:ext cx="2470559" cy="1589538"/>
            </a:xfrm>
            <a:prstGeom prst="rect">
              <a:avLst/>
            </a:prstGeom>
            <a:noFill/>
          </p:spPr>
          <p:txBody>
            <a:bodyPr wrap="square" rtlCol="0">
              <a:spAutoFit/>
            </a:bodyPr>
            <a:lstStyle/>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白富美聚焦，消费能力强，价格敏感度低</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货</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趋势化货品多，有较多非标、小众产品</a:t>
              </a:r>
              <a:endParaRPr lang="en-US" altLang="zh-CN" sz="14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rgbClr val="D6000A"/>
                  </a:solidFill>
                  <a:latin typeface="荆南波波黑" panose="02000800000000000000" pitchFamily="2" charset="-122"/>
                  <a:ea typeface="荆南波波黑" panose="02000800000000000000" pitchFamily="2" charset="-122"/>
                </a:rPr>
                <a:t>场</a:t>
              </a:r>
              <a:r>
                <a:rPr lang="en-US" altLang="zh-CN" sz="1600" dirty="0">
                  <a:solidFill>
                    <a:srgbClr val="D6000A"/>
                  </a:solidFill>
                  <a:latin typeface="荆南波波黑" panose="02000800000000000000" pitchFamily="2" charset="-122"/>
                  <a:ea typeface="荆南波波黑" panose="02000800000000000000" pitchFamily="2" charset="-122"/>
                </a:rPr>
                <a:t>:</a:t>
              </a:r>
              <a:r>
                <a:rPr lang="zh-CN" altLang="en-US" sz="14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平权流量场、以内容取胜</a:t>
              </a:r>
            </a:p>
          </p:txBody>
        </p:sp>
      </p:grpSp>
      <p:cxnSp>
        <p:nvCxnSpPr>
          <p:cNvPr id="99" name="直接连接符 98"/>
          <p:cNvCxnSpPr/>
          <p:nvPr/>
        </p:nvCxnSpPr>
        <p:spPr>
          <a:xfrm>
            <a:off x="1670366"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128939" y="3405387"/>
            <a:ext cx="2024304" cy="0"/>
          </a:xfrm>
          <a:prstGeom prst="line">
            <a:avLst/>
          </a:prstGeom>
          <a:ln w="22225">
            <a:solidFill>
              <a:schemeClr val="bg1">
                <a:alpha val="64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649672"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9168970" y="3405387"/>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647607"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106180" y="4677281"/>
            <a:ext cx="2024304" cy="0"/>
          </a:xfrm>
          <a:prstGeom prst="line">
            <a:avLst/>
          </a:prstGeom>
          <a:ln w="22225">
            <a:solidFill>
              <a:schemeClr val="bg1">
                <a:alpha val="64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626913"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46211" y="4677281"/>
            <a:ext cx="2024304" cy="0"/>
          </a:xfrm>
          <a:prstGeom prst="line">
            <a:avLst/>
          </a:prstGeom>
          <a:ln w="22225">
            <a:solidFill>
              <a:srgbClr val="D6000A">
                <a:alpha val="13000"/>
              </a:srgbClr>
            </a:solidFill>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700720" y="1664097"/>
            <a:ext cx="803189" cy="369332"/>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平台</a:t>
            </a:r>
          </a:p>
        </p:txBody>
      </p:sp>
      <p:sp>
        <p:nvSpPr>
          <p:cNvPr id="108" name="文本框 107"/>
          <p:cNvSpPr txBox="1"/>
          <p:nvPr/>
        </p:nvSpPr>
        <p:spPr>
          <a:xfrm>
            <a:off x="730214" y="2588175"/>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用户画像</a:t>
            </a:r>
          </a:p>
        </p:txBody>
      </p:sp>
      <p:sp>
        <p:nvSpPr>
          <p:cNvPr id="109" name="文本框 108"/>
          <p:cNvSpPr txBox="1"/>
          <p:nvPr/>
        </p:nvSpPr>
        <p:spPr>
          <a:xfrm>
            <a:off x="733991" y="3775180"/>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用户需求</a:t>
            </a:r>
          </a:p>
        </p:txBody>
      </p:sp>
      <p:sp>
        <p:nvSpPr>
          <p:cNvPr id="110" name="文本框 109"/>
          <p:cNvSpPr txBox="1"/>
          <p:nvPr/>
        </p:nvSpPr>
        <p:spPr>
          <a:xfrm>
            <a:off x="773847" y="5288670"/>
            <a:ext cx="803189" cy="646331"/>
          </a:xfrm>
          <a:prstGeom prst="rect">
            <a:avLst/>
          </a:prstGeom>
          <a:noFill/>
        </p:spPr>
        <p:txBody>
          <a:bodyPr wrap="square" rtlCol="0">
            <a:spAutoFit/>
          </a:bodyPr>
          <a:lstStyle/>
          <a:p>
            <a:r>
              <a:rPr lang="zh-CN" altLang="en-US" dirty="0">
                <a:solidFill>
                  <a:schemeClr val="bg1"/>
                </a:solidFill>
                <a:latin typeface="荆南缘默体" panose="00020600040101010101" pitchFamily="18" charset="-128"/>
                <a:ea typeface="荆南缘默体" panose="00020600040101010101" pitchFamily="18" charset="-128"/>
              </a:rPr>
              <a:t>平台</a:t>
            </a:r>
            <a:endParaRPr lang="en-US" altLang="zh-CN" dirty="0">
              <a:solidFill>
                <a:schemeClr val="bg1"/>
              </a:solidFill>
              <a:latin typeface="荆南缘默体" panose="00020600040101010101" pitchFamily="18" charset="-128"/>
              <a:ea typeface="荆南缘默体" panose="00020600040101010101" pitchFamily="18" charset="-128"/>
            </a:endParaRPr>
          </a:p>
          <a:p>
            <a:r>
              <a:rPr lang="zh-CN" altLang="en-US" dirty="0">
                <a:solidFill>
                  <a:schemeClr val="bg1"/>
                </a:solidFill>
                <a:latin typeface="荆南缘默体" panose="00020600040101010101" pitchFamily="18" charset="-128"/>
                <a:ea typeface="荆南缘默体" panose="00020600040101010101" pitchFamily="18" charset="-128"/>
              </a:rPr>
              <a:t>特征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156520" y="6394700"/>
            <a:ext cx="4423867"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03</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6660622" cy="1569660"/>
          </a:xfrm>
          <a:prstGeom prst="rect">
            <a:avLst/>
          </a:prstGeom>
          <a:noFill/>
        </p:spPr>
        <p:txBody>
          <a:bodyPr wrap="square" rtlCol="0">
            <a:spAutoFit/>
          </a:bodyPr>
          <a:lstStyle/>
          <a:p>
            <a:r>
              <a:rPr lang="zh-CN" altLang="en-US" sz="96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核心竞争力</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1920" y="252361"/>
            <a:ext cx="904678" cy="790113"/>
          </a:xfrm>
          <a:prstGeom prst="rect">
            <a:avLst/>
          </a:prstGeom>
        </p:spPr>
      </p:pic>
      <p:sp>
        <p:nvSpPr>
          <p:cNvPr id="26" name="矩形: 圆角 25"/>
          <p:cNvSpPr/>
          <p:nvPr/>
        </p:nvSpPr>
        <p:spPr>
          <a:xfrm>
            <a:off x="803274" y="1484312"/>
            <a:ext cx="10550315"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核心竞争力</a:t>
            </a:r>
          </a:p>
        </p:txBody>
      </p:sp>
      <p:sp>
        <p:nvSpPr>
          <p:cNvPr id="10" name="文本框 9"/>
          <p:cNvSpPr txBox="1"/>
          <p:nvPr/>
        </p:nvSpPr>
        <p:spPr>
          <a:xfrm>
            <a:off x="969798" y="1625044"/>
            <a:ext cx="6184764"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提⾼农产品流通环节效率，打造出中国农产品最⼤平台</a:t>
            </a:r>
          </a:p>
        </p:txBody>
      </p:sp>
      <p:sp>
        <p:nvSpPr>
          <p:cNvPr id="12" name="文本框 11"/>
          <p:cNvSpPr txBox="1"/>
          <p:nvPr/>
        </p:nvSpPr>
        <p:spPr>
          <a:xfrm>
            <a:off x="969798" y="1967211"/>
            <a:ext cx="10383792" cy="102630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传统现代农产品流通体系元余，流通环节成本⾼，线上渗透率低</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拼多多利⽤其互联⽹平台优势帮助 农户跨越中间链条直接对接终端，通过在压缩流通环节、提升货源质量、加强物流建设⽅⾯加⼤布 局，极⼤程度降低加价率与损耗率，打造出中国⾐产品最⼤平台</a:t>
            </a:r>
          </a:p>
        </p:txBody>
      </p:sp>
      <p:sp>
        <p:nvSpPr>
          <p:cNvPr id="27" name="文本框 26"/>
          <p:cNvSpPr txBox="1"/>
          <p:nvPr/>
        </p:nvSpPr>
        <p:spPr>
          <a:xfrm>
            <a:off x="969798" y="3132839"/>
            <a:ext cx="10692045"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阿⾥巴巴、京东专注⾼端化留出低价供需缺⼝，拼多多对接供需成为中⼩商家阵地</a:t>
            </a:r>
          </a:p>
        </p:txBody>
      </p:sp>
      <p:sp>
        <p:nvSpPr>
          <p:cNvPr id="16" name="文本框 15"/>
          <p:cNvSpPr txBox="1"/>
          <p:nvPr/>
        </p:nvSpPr>
        <p:spPr>
          <a:xfrm>
            <a:off x="969798" y="3502171"/>
            <a:ext cx="1122220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拼多多零佣⾦、流量扶持等措施吸引⼤批中⼩商家，解決⽩牌商品供应过剩问题；</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商家在拼多多经营成本低，商品在价格段更具有竞争⼒，卖家通过薄利多销聚集低线⽤户。</a:t>
            </a:r>
          </a:p>
        </p:txBody>
      </p:sp>
      <p:sp>
        <p:nvSpPr>
          <p:cNvPr id="32" name="文本框 31"/>
          <p:cNvSpPr txBox="1"/>
          <p:nvPr/>
        </p:nvSpPr>
        <p:spPr>
          <a:xfrm>
            <a:off x="969798" y="4665158"/>
            <a:ext cx="10241541" cy="1346394"/>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与主站平台协同互补满⾜⽤户⽣鲜消费需求与主站业务互补，形成协同相互促进。</a:t>
            </a:r>
            <a:endParaRPr lang="en-US" altLang="zh-CN" dirty="0"/>
          </a:p>
          <a:p>
            <a:r>
              <a:rPr lang="zh-CN" altLang="en-US" dirty="0"/>
              <a:t>拼多多是中国最⼤的在线农业平台，多多买菜是移动商务平台的⾃然扩展，与主平台具有协同效应，解决⽣鲜购买的需求与次⽇达⾼配送需求。多多买菜消费者使⽤频率较⾼，从⽽提升主站参与度购买平台上各种品类产品。多多买菜收⼈计⼈交易服务收⼈，费⽤计⼈运营⽀出。</a:t>
            </a:r>
          </a:p>
        </p:txBody>
      </p:sp>
      <p:sp>
        <p:nvSpPr>
          <p:cNvPr id="34" name="文本框 33"/>
          <p:cNvSpPr txBox="1"/>
          <p:nvPr/>
        </p:nvSpPr>
        <p:spPr>
          <a:xfrm>
            <a:off x="984554" y="4343289"/>
            <a:ext cx="2315238"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多多买菜</a:t>
            </a:r>
          </a:p>
        </p:txBody>
      </p:sp>
      <p:cxnSp>
        <p:nvCxnSpPr>
          <p:cNvPr id="36" name="直接连接符 35"/>
          <p:cNvCxnSpPr/>
          <p:nvPr/>
        </p:nvCxnSpPr>
        <p:spPr>
          <a:xfrm>
            <a:off x="1090433" y="3031486"/>
            <a:ext cx="10110817" cy="0"/>
          </a:xfrm>
          <a:prstGeom prst="line">
            <a:avLst/>
          </a:prstGeom>
          <a:ln w="22225">
            <a:solidFill>
              <a:srgbClr val="D6000A">
                <a:alpha val="1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00522" y="4255851"/>
            <a:ext cx="10110817" cy="0"/>
          </a:xfrm>
          <a:prstGeom prst="line">
            <a:avLst/>
          </a:prstGeom>
          <a:ln w="22225">
            <a:solidFill>
              <a:srgbClr val="D6000A">
                <a:alpha val="13000"/>
              </a:srgbClr>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607852" y="1614605"/>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01</a:t>
            </a:r>
            <a:endParaRPr lang="zh-CN" altLang="en-US" dirty="0">
              <a:solidFill>
                <a:srgbClr val="D6000A"/>
              </a:solidFill>
              <a:latin typeface="Bauhaus 93" panose="04030905020B02020C02" pitchFamily="82" charset="0"/>
              <a:ea typeface="荆南波波黑" panose="02000800000000000000" pitchFamily="2" charset="-122"/>
            </a:endParaRPr>
          </a:p>
        </p:txBody>
      </p:sp>
      <p:sp>
        <p:nvSpPr>
          <p:cNvPr id="41" name="文本框 40"/>
          <p:cNvSpPr txBox="1"/>
          <p:nvPr/>
        </p:nvSpPr>
        <p:spPr>
          <a:xfrm>
            <a:off x="9325294" y="3118923"/>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02</a:t>
            </a:r>
            <a:endParaRPr lang="zh-CN" altLang="en-US" dirty="0">
              <a:solidFill>
                <a:srgbClr val="D6000A"/>
              </a:solidFill>
              <a:latin typeface="Bauhaus 93" panose="04030905020B02020C02" pitchFamily="82" charset="0"/>
              <a:ea typeface="荆南波波黑" panose="02000800000000000000" pitchFamily="2" charset="-122"/>
            </a:endParaRPr>
          </a:p>
        </p:txBody>
      </p:sp>
      <p:sp>
        <p:nvSpPr>
          <p:cNvPr id="46" name="文本框 45"/>
          <p:cNvSpPr txBox="1"/>
          <p:nvPr/>
        </p:nvSpPr>
        <p:spPr>
          <a:xfrm>
            <a:off x="2005047" y="4303857"/>
            <a:ext cx="965915" cy="369332"/>
          </a:xfrm>
          <a:prstGeom prst="rect">
            <a:avLst/>
          </a:prstGeom>
          <a:noFill/>
        </p:spPr>
        <p:txBody>
          <a:bodyPr wrap="square" rtlCol="0">
            <a:spAutoFit/>
          </a:bodyPr>
          <a:lstStyle/>
          <a:p>
            <a:r>
              <a:rPr lang="en-US" altLang="zh-CN" dirty="0">
                <a:solidFill>
                  <a:srgbClr val="D6000A"/>
                </a:solidFill>
                <a:latin typeface="Bauhaus 93" panose="04030905020B02020C02" pitchFamily="82" charset="0"/>
                <a:ea typeface="荆南波波黑" panose="02000800000000000000" pitchFamily="2" charset="-122"/>
              </a:rPr>
              <a:t>03</a:t>
            </a:r>
            <a:endParaRPr lang="zh-CN" altLang="en-US" dirty="0">
              <a:solidFill>
                <a:srgbClr val="D6000A"/>
              </a:solidFill>
              <a:latin typeface="Bauhaus 93" panose="04030905020B02020C02" pitchFamily="82" charset="0"/>
              <a:ea typeface="荆南波波黑" panose="02000800000000000000" pitchFamily="2" charset="-122"/>
            </a:endParaRPr>
          </a:p>
        </p:txBody>
      </p:sp>
      <p:pic>
        <p:nvPicPr>
          <p:cNvPr id="48" name="图片 47"/>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796299" y="2276184"/>
            <a:ext cx="2851806" cy="28518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rot="5400000">
            <a:off x="4942674" y="-391326"/>
            <a:ext cx="2306654" cy="1219200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核心竞争力</a:t>
            </a:r>
          </a:p>
        </p:txBody>
      </p:sp>
      <p:sp>
        <p:nvSpPr>
          <p:cNvPr id="4" name="矩形: 圆角 3"/>
          <p:cNvSpPr/>
          <p:nvPr/>
        </p:nvSpPr>
        <p:spPr>
          <a:xfrm>
            <a:off x="803275" y="1484314"/>
            <a:ext cx="482441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97523" y="1484314"/>
            <a:ext cx="5591202" cy="4794198"/>
            <a:chOff x="5797523" y="1484314"/>
            <a:chExt cx="7024550" cy="4794198"/>
          </a:xfrm>
        </p:grpSpPr>
        <p:sp>
          <p:nvSpPr>
            <p:cNvPr id="5" name="矩形: 圆角 4"/>
            <p:cNvSpPr/>
            <p:nvPr/>
          </p:nvSpPr>
          <p:spPr>
            <a:xfrm>
              <a:off x="5797523" y="1484314"/>
              <a:ext cx="341699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9405080" y="1513039"/>
              <a:ext cx="3416993" cy="4765473"/>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889620" y="1673262"/>
            <a:ext cx="4612147"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去中⼼化的流量分配机制，重</a:t>
            </a:r>
            <a:r>
              <a:rPr lang="en-US" altLang="zh-CN" dirty="0">
                <a:solidFill>
                  <a:srgbClr val="D6000A"/>
                </a:solidFill>
                <a:latin typeface="荆南波波黑" panose="02000800000000000000" pitchFamily="2" charset="-122"/>
                <a:ea typeface="荆南波波黑" panose="02000800000000000000" pitchFamily="2" charset="-122"/>
              </a:rPr>
              <a:t>SKU</a:t>
            </a:r>
            <a:r>
              <a:rPr lang="zh-CN" altLang="en-US" dirty="0">
                <a:solidFill>
                  <a:srgbClr val="D6000A"/>
                </a:solidFill>
                <a:latin typeface="荆南波波黑" panose="02000800000000000000" pitchFamily="2" charset="-122"/>
                <a:ea typeface="荆南波波黑" panose="02000800000000000000" pitchFamily="2" charset="-122"/>
              </a:rPr>
              <a:t>打造爆款</a:t>
            </a:r>
          </a:p>
        </p:txBody>
      </p:sp>
      <p:sp>
        <p:nvSpPr>
          <p:cNvPr id="9" name="矩形: 圆角 8"/>
          <p:cNvSpPr/>
          <p:nvPr/>
        </p:nvSpPr>
        <p:spPr>
          <a:xfrm>
            <a:off x="960846" y="2173020"/>
            <a:ext cx="2549896"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p:cNvSpPr/>
          <p:nvPr/>
        </p:nvSpPr>
        <p:spPr>
          <a:xfrm>
            <a:off x="960846" y="3463536"/>
            <a:ext cx="2437049"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960846" y="5037792"/>
            <a:ext cx="3450516" cy="273649"/>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891563" y="2111809"/>
            <a:ext cx="4612147"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chemeClr val="bg1"/>
                </a:solidFill>
              </a:rPr>
              <a:t>商品需求推动平台流量分配</a:t>
            </a:r>
            <a:endParaRPr lang="en-US" altLang="zh-CN" dirty="0">
              <a:solidFill>
                <a:schemeClr val="bg1"/>
              </a:solidFill>
            </a:endParaRPr>
          </a:p>
          <a:p>
            <a:r>
              <a:rPr lang="zh-CN" altLang="en-US" dirty="0"/>
              <a:t>拼多多实⾏去中⼼化模式，在此模式下，若产品有⾜够竞争⼒，便可得到免 费流量，压缩商家经营成本。 </a:t>
            </a:r>
          </a:p>
          <a:p>
            <a:r>
              <a:rPr lang="zh-CN" altLang="en-US" dirty="0">
                <a:solidFill>
                  <a:schemeClr val="bg1"/>
                </a:solidFill>
              </a:rPr>
              <a:t>拼团模式可精准拼配流量</a:t>
            </a:r>
            <a:endParaRPr lang="zh-CN" altLang="en-US" dirty="0"/>
          </a:p>
          <a:p>
            <a:r>
              <a:rPr lang="zh-CN" altLang="en-US" dirty="0"/>
              <a:t>依靠社交拼团邀请砍价、助⼒免单、算法推送 等⽅式实现 “货找⼈</a:t>
            </a:r>
            <a:r>
              <a:rPr lang="en-US" altLang="zh-CN" dirty="0"/>
              <a:t>〞</a:t>
            </a:r>
            <a:r>
              <a:rPr lang="zh-CN" altLang="en-US" dirty="0"/>
              <a:t>。“拼”模式成为早期拼多多拓展⽤户基数、积累⽤户数据的重要措施，提⾼平台对商家与消费者的吸引⼒</a:t>
            </a:r>
          </a:p>
          <a:p>
            <a:r>
              <a:rPr lang="zh-CN" altLang="en-US" dirty="0">
                <a:solidFill>
                  <a:schemeClr val="bg1"/>
                </a:solidFill>
              </a:rPr>
              <a:t>⾃然流量推动下，打造爆款单款产品</a:t>
            </a:r>
            <a:endParaRPr lang="en-US" altLang="zh-CN" dirty="0">
              <a:solidFill>
                <a:schemeClr val="bg1"/>
              </a:solidFill>
            </a:endParaRPr>
          </a:p>
          <a:p>
            <a:r>
              <a:rPr lang="zh-CN" altLang="en-US" dirty="0"/>
              <a:t>若产品销量到达⼀定数量，商品会被推送⾄更⼤的流量池， 加⼤曝光⼒度触达更多平台⽤户。</a:t>
            </a:r>
          </a:p>
        </p:txBody>
      </p:sp>
      <p:sp>
        <p:nvSpPr>
          <p:cNvPr id="28" name="文本框 27"/>
          <p:cNvSpPr txBox="1"/>
          <p:nvPr/>
        </p:nvSpPr>
        <p:spPr>
          <a:xfrm>
            <a:off x="5871919" y="1629459"/>
            <a:ext cx="2689509" cy="646331"/>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同类商品拼多多与传统电商相⽐定价较低</a:t>
            </a:r>
          </a:p>
        </p:txBody>
      </p:sp>
      <p:sp>
        <p:nvSpPr>
          <p:cNvPr id="31" name="矩形: 圆角 30"/>
          <p:cNvSpPr/>
          <p:nvPr/>
        </p:nvSpPr>
        <p:spPr>
          <a:xfrm>
            <a:off x="5943022" y="2377412"/>
            <a:ext cx="1606094"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p:cNvSpPr/>
          <p:nvPr/>
        </p:nvSpPr>
        <p:spPr>
          <a:xfrm>
            <a:off x="5943022" y="3619967"/>
            <a:ext cx="2374892" cy="323166"/>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892339" y="1952624"/>
            <a:ext cx="2530127" cy="3947106"/>
          </a:xfrm>
          <a:prstGeom prst="rect">
            <a:avLst/>
          </a:prstGeom>
          <a:noFill/>
        </p:spPr>
        <p:txBody>
          <a:bodyPr wrap="square" rtlCol="0">
            <a:spAutoFit/>
          </a:bodyPr>
          <a:lstStyle/>
          <a:p>
            <a:pPr>
              <a:lnSpc>
                <a:spcPct val="130000"/>
              </a:lnSpc>
            </a:pPr>
            <a:endParaRPr lang="zh-CN" altLang="en-US"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供应链效率提升</a:t>
            </a:r>
            <a:endParaRPr lang="en-US" altLang="zh-CN" dirty="0">
              <a:solidFill>
                <a:srgbClr val="454545"/>
              </a:solidFill>
              <a:latin typeface="荆南波波黑" panose="02000800000000000000" pitchFamily="2"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⼚家直销，省去额外成本，消费者直接对接货源⼚家，⾃然有价格优势。 </a:t>
            </a: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中⼩商家运营成本较低</a:t>
            </a:r>
            <a:endParaRPr lang="en-US" altLang="zh-CN" dirty="0">
              <a:solidFill>
                <a:srgbClr val="454545"/>
              </a:solidFill>
              <a:latin typeface="荆南波波黑" panose="02000800000000000000" pitchFamily="2"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开店平台具收取两项费⽤。</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⼀，⼈驻的时候会有个保证⾦的费⽤，根据类⽇不同保证⾦不同</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⼆，代微信收取</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0.6%</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交易⼿续费。</a:t>
            </a:r>
          </a:p>
        </p:txBody>
      </p:sp>
      <p:sp>
        <p:nvSpPr>
          <p:cNvPr id="37" name="文本框 36"/>
          <p:cNvSpPr txBox="1"/>
          <p:nvPr/>
        </p:nvSpPr>
        <p:spPr>
          <a:xfrm>
            <a:off x="8725933" y="1633805"/>
            <a:ext cx="2689509" cy="369332"/>
          </a:xfrm>
          <a:prstGeom prst="rect">
            <a:avLst/>
          </a:prstGeom>
          <a:noFill/>
        </p:spPr>
        <p:txBody>
          <a:bodyPr wrap="square" rtlCol="0">
            <a:spAutoFit/>
          </a:bodyPr>
          <a:lstStyle/>
          <a:p>
            <a:r>
              <a:rPr lang="zh-CN" altLang="en-US" dirty="0">
                <a:solidFill>
                  <a:srgbClr val="D6000A"/>
                </a:solidFill>
                <a:latin typeface="荆南波波黑" panose="02000800000000000000" pitchFamily="2" charset="-122"/>
                <a:ea typeface="荆南波波黑" panose="02000800000000000000" pitchFamily="2" charset="-122"/>
              </a:rPr>
              <a:t>百亿补贴 </a:t>
            </a:r>
          </a:p>
        </p:txBody>
      </p:sp>
      <p:sp>
        <p:nvSpPr>
          <p:cNvPr id="38" name="矩形: 圆角 37"/>
          <p:cNvSpPr/>
          <p:nvPr/>
        </p:nvSpPr>
        <p:spPr>
          <a:xfrm>
            <a:off x="8725933" y="2034546"/>
            <a:ext cx="2045987"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圆角 41"/>
          <p:cNvSpPr/>
          <p:nvPr/>
        </p:nvSpPr>
        <p:spPr>
          <a:xfrm>
            <a:off x="8735148" y="4266054"/>
            <a:ext cx="2243716" cy="28529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8725933" y="1982579"/>
            <a:ext cx="2631473" cy="3907095"/>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针对中⾼端消费需求</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拓展⼀⼆线市场⾸创百亿补贴政策，主打 “正品价”</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 ,</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针对中⾼端消费偏好、⾼知名度品牌与明星爆款商品给⼦终端价格⾼ 额补贴，以此吸引⼀⼆线城市消费者；</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百亿补贴将低价常态化</a:t>
            </a:r>
            <a:endParaRPr lang="en-US" altLang="zh-CN" sz="1600" dirty="0">
              <a:solidFill>
                <a:schemeClr val="bg1"/>
              </a:solidFill>
              <a:latin typeface="思源黑体 CN Medium" panose="020B0600000000000000" pitchFamily="34" charset="-122"/>
              <a:ea typeface="思源黑体 CN Medium" panose="020B0600000000000000" pitchFamily="34"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不同于淘宝、京东，拼多多百亿补贴将低价常态化；补 贴商品包括数码、美妆、服饰鞋包、⽣鲜⻝品、办公等。</a:t>
            </a:r>
          </a:p>
        </p:txBody>
      </p:sp>
      <p:sp>
        <p:nvSpPr>
          <p:cNvPr id="45" name="任意多边形: 形状 44"/>
          <p:cNvSpPr/>
          <p:nvPr/>
        </p:nvSpPr>
        <p:spPr>
          <a:xfrm>
            <a:off x="820784" y="6094674"/>
            <a:ext cx="4789396"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形状 46"/>
          <p:cNvSpPr/>
          <p:nvPr/>
        </p:nvSpPr>
        <p:spPr>
          <a:xfrm>
            <a:off x="5788446" y="6139893"/>
            <a:ext cx="2719761" cy="104141"/>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nvSpPr>
        <p:spPr>
          <a:xfrm>
            <a:off x="8686472" y="6172081"/>
            <a:ext cx="2719761" cy="104141"/>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4568" y="-1"/>
            <a:ext cx="12192000" cy="2646917"/>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商业模式</a:t>
            </a:r>
          </a:p>
        </p:txBody>
      </p:sp>
      <p:sp>
        <p:nvSpPr>
          <p:cNvPr id="17" name="矩形: 圆角 16"/>
          <p:cNvSpPr/>
          <p:nvPr/>
        </p:nvSpPr>
        <p:spPr>
          <a:xfrm>
            <a:off x="1461155"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5020951"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8580747" y="1742062"/>
            <a:ext cx="1932495" cy="4953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96075"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获取用户需求</a:t>
            </a:r>
          </a:p>
        </p:txBody>
      </p:sp>
      <p:sp>
        <p:nvSpPr>
          <p:cNvPr id="21" name="文本框 20"/>
          <p:cNvSpPr txBox="1"/>
          <p:nvPr/>
        </p:nvSpPr>
        <p:spPr>
          <a:xfrm>
            <a:off x="5112273"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产品生产制造</a:t>
            </a:r>
          </a:p>
        </p:txBody>
      </p:sp>
      <p:sp>
        <p:nvSpPr>
          <p:cNvPr id="22" name="文本框 21"/>
          <p:cNvSpPr txBox="1"/>
          <p:nvPr/>
        </p:nvSpPr>
        <p:spPr>
          <a:xfrm>
            <a:off x="8794118" y="1789665"/>
            <a:ext cx="223415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消费者购买</a:t>
            </a:r>
          </a:p>
        </p:txBody>
      </p:sp>
      <p:sp>
        <p:nvSpPr>
          <p:cNvPr id="23" name="文本框 22"/>
          <p:cNvSpPr txBox="1"/>
          <p:nvPr/>
        </p:nvSpPr>
        <p:spPr>
          <a:xfrm>
            <a:off x="1962249" y="2260785"/>
            <a:ext cx="1649690"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应用后台</a:t>
            </a:r>
          </a:p>
        </p:txBody>
      </p:sp>
      <p:sp>
        <p:nvSpPr>
          <p:cNvPr id="24" name="文本框 23"/>
          <p:cNvSpPr txBox="1"/>
          <p:nvPr/>
        </p:nvSpPr>
        <p:spPr>
          <a:xfrm>
            <a:off x="5706997" y="2260785"/>
            <a:ext cx="778006"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工厂</a:t>
            </a:r>
          </a:p>
        </p:txBody>
      </p:sp>
      <p:sp>
        <p:nvSpPr>
          <p:cNvPr id="26" name="文本框 25"/>
          <p:cNvSpPr txBox="1"/>
          <p:nvPr/>
        </p:nvSpPr>
        <p:spPr>
          <a:xfrm>
            <a:off x="9059304" y="2260785"/>
            <a:ext cx="1170447" cy="386131"/>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Medium" panose="020B0600000000000000" pitchFamily="34" charset="-122"/>
                <a:ea typeface="思源黑体 CN Medium" panose="020B0600000000000000" pitchFamily="34" charset="-122"/>
              </a:rPr>
              <a:t>线上平台</a:t>
            </a:r>
          </a:p>
        </p:txBody>
      </p:sp>
      <p:pic>
        <p:nvPicPr>
          <p:cNvPr id="29" name="图形 2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6631" y="1342292"/>
            <a:ext cx="339800" cy="339800"/>
          </a:xfrm>
          <a:prstGeom prst="rect">
            <a:avLst/>
          </a:prstGeom>
        </p:spPr>
      </p:pic>
      <p:pic>
        <p:nvPicPr>
          <p:cNvPr id="32" name="图形 3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7405" y="1358591"/>
            <a:ext cx="295024" cy="295024"/>
          </a:xfrm>
          <a:prstGeom prst="rect">
            <a:avLst/>
          </a:prstGeom>
        </p:spPr>
      </p:pic>
      <p:pic>
        <p:nvPicPr>
          <p:cNvPr id="36" name="图形 3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80805" y="1358591"/>
            <a:ext cx="339800" cy="339800"/>
          </a:xfrm>
          <a:prstGeom prst="rect">
            <a:avLst/>
          </a:prstGeom>
        </p:spPr>
      </p:pic>
      <p:sp>
        <p:nvSpPr>
          <p:cNvPr id="39" name="箭头: 右 38"/>
          <p:cNvSpPr/>
          <p:nvPr/>
        </p:nvSpPr>
        <p:spPr>
          <a:xfrm>
            <a:off x="4060997" y="1916648"/>
            <a:ext cx="444925" cy="22038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p:cNvSpPr/>
          <p:nvPr/>
        </p:nvSpPr>
        <p:spPr>
          <a:xfrm>
            <a:off x="7634957" y="1933159"/>
            <a:ext cx="444925" cy="22038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03275" y="2778118"/>
            <a:ext cx="5220757" cy="3387733"/>
            <a:chOff x="803275" y="2965361"/>
            <a:chExt cx="4824413" cy="3716250"/>
          </a:xfrm>
        </p:grpSpPr>
        <p:sp>
          <p:nvSpPr>
            <p:cNvPr id="41" name="矩形: 圆角 40"/>
            <p:cNvSpPr/>
            <p:nvPr/>
          </p:nvSpPr>
          <p:spPr>
            <a:xfrm>
              <a:off x="803275" y="2965361"/>
              <a:ext cx="4824413" cy="1770832"/>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p:cNvSpPr/>
            <p:nvPr/>
          </p:nvSpPr>
          <p:spPr>
            <a:xfrm>
              <a:off x="803275" y="4910779"/>
              <a:ext cx="4824413" cy="1770832"/>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矩形: 圆角 45"/>
          <p:cNvSpPr/>
          <p:nvPr/>
        </p:nvSpPr>
        <p:spPr>
          <a:xfrm>
            <a:off x="6167968" y="2773127"/>
            <a:ext cx="5220757" cy="161429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6167968" y="4546570"/>
            <a:ext cx="5220757" cy="161429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814240" y="4302425"/>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文本框 49"/>
          <p:cNvSpPr txBox="1"/>
          <p:nvPr/>
        </p:nvSpPr>
        <p:spPr>
          <a:xfrm>
            <a:off x="890415" y="2922835"/>
            <a:ext cx="4973057" cy="1387239"/>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产品⽅⾯</a:t>
            </a:r>
            <a:endParaRPr lang="en-US" altLang="zh-CN" dirty="0">
              <a:solidFill>
                <a:srgbClr val="454545"/>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追求性价⽐，主打低价⾼质，模式采⽤</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C2M</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，绕开品牌，与⼯⼚直接合作，避免了品牌 溢价，节省成本开⽀。</a:t>
            </a:r>
            <a:endParaRPr lang="zh-CN" altLang="en-US" dirty="0"/>
          </a:p>
        </p:txBody>
      </p:sp>
      <p:sp>
        <p:nvSpPr>
          <p:cNvPr id="51" name="文本框 50"/>
          <p:cNvSpPr txBox="1"/>
          <p:nvPr/>
        </p:nvSpPr>
        <p:spPr>
          <a:xfrm>
            <a:off x="6328528" y="2922835"/>
            <a:ext cx="4973057" cy="1066318"/>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营销⽅⾯</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通过官⽅补贴来降低价格，吸引⽤户购买，如“百亿补贴‘活动，花真⾦⽩银⼤⼤提⾼了⽤户粘性。</a:t>
            </a:r>
          </a:p>
        </p:txBody>
      </p:sp>
      <p:sp>
        <p:nvSpPr>
          <p:cNvPr id="52" name="文本框 51"/>
          <p:cNvSpPr txBox="1"/>
          <p:nvPr/>
        </p:nvSpPr>
        <p:spPr>
          <a:xfrm>
            <a:off x="943440" y="4647169"/>
            <a:ext cx="4973057" cy="1387239"/>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运营⽅⾯</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通过数据分析出⽤户需求，由拼团砍价的⽅式制作爆品并向上游采购，⼯⼚⽅得知预估 的销售数据后再进⾏⽣产，可⼀定程度避免库存堆积。</a:t>
            </a:r>
            <a:endParaRPr lang="zh-CN" altLang="en-US" dirty="0"/>
          </a:p>
        </p:txBody>
      </p:sp>
      <p:sp>
        <p:nvSpPr>
          <p:cNvPr id="53" name="文本框 52"/>
          <p:cNvSpPr txBox="1"/>
          <p:nvPr/>
        </p:nvSpPr>
        <p:spPr>
          <a:xfrm>
            <a:off x="6381553" y="4647169"/>
            <a:ext cx="4973057" cy="1066318"/>
          </a:xfrm>
          <a:prstGeom prst="rect">
            <a:avLst/>
          </a:prstGeom>
          <a:noFill/>
        </p:spPr>
        <p:txBody>
          <a:bodyPr wrap="square" rtlCol="0">
            <a:spAutoFit/>
          </a:bodyPr>
          <a:lstStyle/>
          <a:p>
            <a:pPr>
              <a:lnSpc>
                <a:spcPct val="130000"/>
              </a:lnSpc>
            </a:pPr>
            <a:r>
              <a:rPr lang="zh-CN" altLang="en-US" dirty="0">
                <a:solidFill>
                  <a:srgbClr val="D6000A"/>
                </a:solidFill>
                <a:latin typeface="荆南波波黑" panose="02000800000000000000" pitchFamily="2" charset="-122"/>
                <a:ea typeface="荆南波波黑" panose="02000800000000000000" pitchFamily="2" charset="-122"/>
              </a:rPr>
              <a:t>渠道⽅⾯</a:t>
            </a:r>
            <a:endParaRPr lang="en-US" altLang="zh-CN" dirty="0">
              <a:solidFill>
                <a:srgbClr val="D6000A"/>
              </a:solidFill>
              <a:latin typeface="荆南波波黑" panose="02000800000000000000" pitchFamily="2" charset="-122"/>
              <a:ea typeface="荆南波波黑" panose="02000800000000000000" pitchFamily="2" charset="-122"/>
            </a:endParaRPr>
          </a:p>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拼多多采⽤农村包国城市策略，从下沉三四线城市，北京五六环外起家，逐步向⼀⼆线。</a:t>
            </a:r>
          </a:p>
        </p:txBody>
      </p:sp>
      <p:sp>
        <p:nvSpPr>
          <p:cNvPr id="57" name="任意多边形: 形状 56"/>
          <p:cNvSpPr/>
          <p:nvPr/>
        </p:nvSpPr>
        <p:spPr>
          <a:xfrm>
            <a:off x="6167968" y="4302425"/>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8" name="任意多边形: 形状 57"/>
          <p:cNvSpPr/>
          <p:nvPr/>
        </p:nvSpPr>
        <p:spPr>
          <a:xfrm>
            <a:off x="797471" y="6096682"/>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任意多边形: 形状 58"/>
          <p:cNvSpPr/>
          <p:nvPr/>
        </p:nvSpPr>
        <p:spPr>
          <a:xfrm>
            <a:off x="6167968" y="6075868"/>
            <a:ext cx="5220757" cy="84992"/>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1" name="图形 6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75568" y="4485979"/>
            <a:ext cx="637818" cy="637818"/>
          </a:xfrm>
          <a:prstGeom prst="rect">
            <a:avLst/>
          </a:prstGeom>
        </p:spPr>
      </p:pic>
      <p:pic>
        <p:nvPicPr>
          <p:cNvPr id="63" name="图形 6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3883" y="4631346"/>
            <a:ext cx="430577" cy="430577"/>
          </a:xfrm>
          <a:prstGeom prst="rect">
            <a:avLst/>
          </a:prstGeom>
        </p:spPr>
      </p:pic>
      <p:pic>
        <p:nvPicPr>
          <p:cNvPr id="65" name="图形 64"/>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75568" y="2824273"/>
            <a:ext cx="484314" cy="484314"/>
          </a:xfrm>
          <a:prstGeom prst="rect">
            <a:avLst/>
          </a:prstGeom>
        </p:spPr>
      </p:pic>
      <p:pic>
        <p:nvPicPr>
          <p:cNvPr id="67" name="图形 66"/>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71911" y="2886038"/>
            <a:ext cx="422549" cy="4225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524748" y="6414606"/>
            <a:ext cx="4319616" cy="584775"/>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04</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6660622" cy="1446550"/>
          </a:xfrm>
          <a:prstGeom prst="rect">
            <a:avLst/>
          </a:prstGeom>
          <a:noFill/>
        </p:spPr>
        <p:txBody>
          <a:bodyPr wrap="square" rtlCol="0">
            <a:spAutoFit/>
          </a:bodyPr>
          <a:lstStyle/>
          <a:p>
            <a:r>
              <a:rPr lang="en-US" altLang="zh-CN" sz="8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SWOT</a:t>
            </a:r>
            <a:r>
              <a:rPr lang="zh-CN" altLang="en-US" sz="8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分析</a:t>
            </a: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2308294"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商业模式</a:t>
            </a:r>
          </a:p>
        </p:txBody>
      </p:sp>
      <p:sp>
        <p:nvSpPr>
          <p:cNvPr id="10" name="矩形 9"/>
          <p:cNvSpPr/>
          <p:nvPr/>
        </p:nvSpPr>
        <p:spPr>
          <a:xfrm>
            <a:off x="803275" y="1484313"/>
            <a:ext cx="10559094" cy="4681537"/>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42753" y="1603489"/>
            <a:ext cx="2656898"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优势 </a:t>
            </a:r>
            <a:r>
              <a:rPr lang="en-US" altLang="zh-CN" sz="2000" dirty="0">
                <a:solidFill>
                  <a:schemeClr val="bg1"/>
                </a:solidFill>
                <a:latin typeface="荆南波波黑" panose="02000800000000000000" pitchFamily="2" charset="-122"/>
                <a:ea typeface="荆南波波黑" panose="02000800000000000000" pitchFamily="2" charset="-122"/>
              </a:rPr>
              <a:t>(Strengths) </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20" name="矩形: 圆角 19"/>
          <p:cNvSpPr/>
          <p:nvPr/>
        </p:nvSpPr>
        <p:spPr>
          <a:xfrm>
            <a:off x="969109" y="2258242"/>
            <a:ext cx="92373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p:cNvSpPr/>
          <p:nvPr/>
        </p:nvSpPr>
        <p:spPr>
          <a:xfrm>
            <a:off x="952908" y="3533935"/>
            <a:ext cx="1401917"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964711" y="4809629"/>
            <a:ext cx="976220"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42754" y="2191621"/>
            <a:ext cx="3838972"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⽤户增⻓</a:t>
            </a:r>
            <a:endParaRPr lang="en-US" altLang="zh-CN" dirty="0">
              <a:solidFill>
                <a:srgbClr val="D6000A"/>
              </a:solidFill>
            </a:endParaRPr>
          </a:p>
          <a:p>
            <a:r>
              <a:rPr lang="zh-CN" altLang="en-US" dirty="0">
                <a:solidFill>
                  <a:schemeClr val="bg1"/>
                </a:solidFill>
              </a:rPr>
              <a:t>尤其是在下沉市场的渗透⼒强，这表明其市场拓展策略成功，能够吸引并留住⼤量⽤户 </a:t>
            </a:r>
          </a:p>
          <a:p>
            <a:r>
              <a:rPr lang="zh-CN" altLang="en-US" dirty="0">
                <a:solidFill>
                  <a:srgbClr val="D6000A"/>
                </a:solidFill>
              </a:rPr>
              <a:t>社交电商模式</a:t>
            </a:r>
            <a:endParaRPr lang="en-US" altLang="zh-CN" dirty="0">
              <a:solidFill>
                <a:srgbClr val="D6000A"/>
              </a:solidFill>
            </a:endParaRPr>
          </a:p>
          <a:p>
            <a:r>
              <a:rPr lang="zh-CN" altLang="en-US" dirty="0">
                <a:solidFill>
                  <a:schemeClr val="bg1"/>
                </a:solidFill>
              </a:rPr>
              <a:t>通过拼团、好友分享等⽅式，有效</a:t>
            </a:r>
            <a:endParaRPr lang="en-US" altLang="zh-CN" dirty="0">
              <a:solidFill>
                <a:schemeClr val="bg1"/>
              </a:solidFill>
            </a:endParaRPr>
          </a:p>
          <a:p>
            <a:r>
              <a:rPr lang="zh-CN" altLang="en-US" dirty="0">
                <a:solidFill>
                  <a:schemeClr val="bg1"/>
                </a:solidFill>
              </a:rPr>
              <a:t>地降低了⽤户的购买成本，提⾼了</a:t>
            </a:r>
            <a:endParaRPr lang="en-US" altLang="zh-CN" dirty="0">
              <a:solidFill>
                <a:schemeClr val="bg1"/>
              </a:solidFill>
            </a:endParaRPr>
          </a:p>
          <a:p>
            <a:r>
              <a:rPr lang="zh-CN" altLang="en-US" dirty="0">
                <a:solidFill>
                  <a:schemeClr val="bg1"/>
                </a:solidFill>
              </a:rPr>
              <a:t>⽤户的购买意愿</a:t>
            </a:r>
          </a:p>
          <a:p>
            <a:r>
              <a:rPr lang="zh-CN" altLang="en-US" dirty="0">
                <a:solidFill>
                  <a:srgbClr val="D6000A"/>
                </a:solidFill>
              </a:rPr>
              <a:t>补贴策略</a:t>
            </a:r>
            <a:endParaRPr lang="en-US" altLang="zh-CN" dirty="0">
              <a:solidFill>
                <a:srgbClr val="D6000A"/>
              </a:solidFill>
            </a:endParaRPr>
          </a:p>
          <a:p>
            <a:r>
              <a:rPr lang="zh-CN" altLang="en-US" dirty="0">
                <a:solidFill>
                  <a:schemeClr val="bg1"/>
                </a:solidFill>
              </a:rPr>
              <a:t>⼤规模的补贴和优惠券发放吸引了⼤量消费者，尤其是价格敏感型⽤户，短期内迅速提升了市场份额 </a:t>
            </a:r>
          </a:p>
        </p:txBody>
      </p:sp>
      <p:sp>
        <p:nvSpPr>
          <p:cNvPr id="28" name="文本框 27"/>
          <p:cNvSpPr txBox="1"/>
          <p:nvPr/>
        </p:nvSpPr>
        <p:spPr>
          <a:xfrm>
            <a:off x="8437598" y="1670110"/>
            <a:ext cx="2971127" cy="463460"/>
          </a:xfrm>
          <a:prstGeom prst="rect">
            <a:avLst/>
          </a:prstGeom>
          <a:noFill/>
        </p:spPr>
        <p:txBody>
          <a:bodyPr wrap="square" rtlCol="0">
            <a:spAutoFit/>
          </a:bodyPr>
          <a:lstStyle/>
          <a:p>
            <a:pPr>
              <a:lnSpc>
                <a:spcPct val="130000"/>
              </a:lnSpc>
            </a:pPr>
            <a:r>
              <a:rPr lang="zh-CN" altLang="en-US" sz="2000" dirty="0">
                <a:solidFill>
                  <a:schemeClr val="bg1"/>
                </a:solidFill>
                <a:latin typeface="荆南波波黑" panose="02000800000000000000" pitchFamily="2" charset="-122"/>
                <a:ea typeface="荆南波波黑" panose="02000800000000000000" pitchFamily="2" charset="-122"/>
              </a:rPr>
              <a:t>劣势 </a:t>
            </a:r>
            <a:r>
              <a:rPr lang="en-US" altLang="zh-CN" sz="2000" dirty="0">
                <a:solidFill>
                  <a:schemeClr val="bg1"/>
                </a:solidFill>
                <a:latin typeface="荆南波波黑" panose="02000800000000000000" pitchFamily="2" charset="-122"/>
                <a:ea typeface="荆南波波黑" panose="02000800000000000000" pitchFamily="2" charset="-122"/>
              </a:rPr>
              <a:t>(Weaknesses)</a:t>
            </a:r>
            <a:endParaRPr lang="zh-CN" altLang="en-US" sz="2000" dirty="0">
              <a:solidFill>
                <a:schemeClr val="bg1"/>
              </a:solidFill>
              <a:latin typeface="荆南波波黑" panose="02000800000000000000" pitchFamily="2" charset="-122"/>
              <a:ea typeface="荆南波波黑" panose="02000800000000000000" pitchFamily="2" charset="-122"/>
            </a:endParaRPr>
          </a:p>
        </p:txBody>
      </p:sp>
      <p:sp>
        <p:nvSpPr>
          <p:cNvPr id="30" name="矩形: 圆角 29"/>
          <p:cNvSpPr/>
          <p:nvPr/>
        </p:nvSpPr>
        <p:spPr>
          <a:xfrm>
            <a:off x="10270099" y="2324863"/>
            <a:ext cx="926435"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1" name="矩形: 圆角 30"/>
          <p:cNvSpPr/>
          <p:nvPr/>
        </p:nvSpPr>
        <p:spPr>
          <a:xfrm>
            <a:off x="9794618" y="3902360"/>
            <a:ext cx="1401917"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3" name="矩形: 圆角 32"/>
          <p:cNvSpPr/>
          <p:nvPr/>
        </p:nvSpPr>
        <p:spPr>
          <a:xfrm>
            <a:off x="9396413" y="5187890"/>
            <a:ext cx="1800122" cy="2665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34" name="文本框 33"/>
          <p:cNvSpPr txBox="1"/>
          <p:nvPr/>
        </p:nvSpPr>
        <p:spPr>
          <a:xfrm>
            <a:off x="7617041" y="2258242"/>
            <a:ext cx="3605850" cy="390709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r"/>
            <a:r>
              <a:rPr lang="zh-CN" altLang="en-US" dirty="0">
                <a:solidFill>
                  <a:srgbClr val="D6000A"/>
                </a:solidFill>
              </a:rPr>
              <a:t>品牌形象</a:t>
            </a:r>
            <a:endParaRPr lang="en-US" altLang="zh-CN" dirty="0">
              <a:solidFill>
                <a:srgbClr val="D6000A"/>
              </a:solidFill>
            </a:endParaRPr>
          </a:p>
          <a:p>
            <a:pPr algn="r"/>
            <a:r>
              <a:rPr lang="zh-CN" altLang="en-US" dirty="0">
                <a:solidFill>
                  <a:schemeClr val="bg1"/>
                </a:solidFill>
              </a:rPr>
              <a:t>由于低价策略和补贴政策，拼多多在⼀定程度上被贴上了“低价、劣质’的标签，可能影响其在⾼端市场的竞争⼒</a:t>
            </a:r>
            <a:endParaRPr lang="en-US" altLang="zh-CN" dirty="0">
              <a:solidFill>
                <a:schemeClr val="bg1"/>
              </a:solidFill>
            </a:endParaRPr>
          </a:p>
          <a:p>
            <a:pPr algn="r"/>
            <a:r>
              <a:rPr lang="zh-CN" altLang="en-US" dirty="0">
                <a:solidFill>
                  <a:srgbClr val="D6000A"/>
                </a:solidFill>
              </a:rPr>
              <a:t>盈利模式单⼀</a:t>
            </a:r>
            <a:endParaRPr lang="en-US" altLang="zh-CN" dirty="0">
              <a:solidFill>
                <a:srgbClr val="D6000A"/>
              </a:solidFill>
            </a:endParaRPr>
          </a:p>
          <a:p>
            <a:pPr algn="r"/>
            <a:r>
              <a:rPr lang="zh-CN" altLang="en-US" dirty="0">
                <a:solidFill>
                  <a:schemeClr val="bg1"/>
                </a:solidFill>
              </a:rPr>
              <a:t>主要依拿⼴告收⼊和交易佣⾦，随</a:t>
            </a:r>
            <a:endParaRPr lang="en-US" altLang="zh-CN" dirty="0">
              <a:solidFill>
                <a:schemeClr val="bg1"/>
              </a:solidFill>
            </a:endParaRPr>
          </a:p>
          <a:p>
            <a:pPr algn="r"/>
            <a:r>
              <a:rPr lang="zh-CN" altLang="en-US" dirty="0">
                <a:solidFill>
                  <a:schemeClr val="bg1"/>
                </a:solidFill>
              </a:rPr>
              <a:t>着市场竞争加剧，这种模式的可持</a:t>
            </a:r>
            <a:endParaRPr lang="en-US" altLang="zh-CN" dirty="0">
              <a:solidFill>
                <a:schemeClr val="bg1"/>
              </a:solidFill>
            </a:endParaRPr>
          </a:p>
          <a:p>
            <a:pPr algn="r"/>
            <a:r>
              <a:rPr lang="zh-CN" altLang="en-US" dirty="0">
                <a:solidFill>
                  <a:schemeClr val="bg1"/>
                </a:solidFill>
              </a:rPr>
              <a:t>续性⾯临挑战</a:t>
            </a:r>
            <a:endParaRPr lang="en-US" altLang="zh-CN" dirty="0">
              <a:solidFill>
                <a:schemeClr val="bg1"/>
              </a:solidFill>
            </a:endParaRPr>
          </a:p>
          <a:p>
            <a:pPr algn="r"/>
            <a:r>
              <a:rPr lang="zh-CN" altLang="en-US" dirty="0">
                <a:solidFill>
                  <a:srgbClr val="D6000A"/>
                </a:solidFill>
              </a:rPr>
              <a:t>⽤户质量参差不⻬</a:t>
            </a:r>
            <a:endParaRPr lang="en-US" altLang="zh-CN" dirty="0">
              <a:solidFill>
                <a:srgbClr val="D6000A"/>
              </a:solidFill>
            </a:endParaRPr>
          </a:p>
          <a:p>
            <a:pPr algn="r"/>
            <a:r>
              <a:rPr lang="zh-CN" altLang="en-US" dirty="0">
                <a:solidFill>
                  <a:schemeClr val="bg1"/>
                </a:solidFill>
              </a:rPr>
              <a:t>部分⽤户可能仅为了领取补贴⽽法册，导致平台的活跃度和转化率不⾼</a:t>
            </a:r>
          </a:p>
        </p:txBody>
      </p:sp>
      <p:grpSp>
        <p:nvGrpSpPr>
          <p:cNvPr id="42" name="组合 41"/>
          <p:cNvGrpSpPr/>
          <p:nvPr/>
        </p:nvGrpSpPr>
        <p:grpSpPr>
          <a:xfrm>
            <a:off x="3245095" y="847776"/>
            <a:ext cx="6109167" cy="6109167"/>
            <a:chOff x="3125404" y="770497"/>
            <a:chExt cx="6109167" cy="6109167"/>
          </a:xfrm>
        </p:grpSpPr>
        <p:sp>
          <p:nvSpPr>
            <p:cNvPr id="45" name="椭圆 44"/>
            <p:cNvSpPr/>
            <p:nvPr/>
          </p:nvSpPr>
          <p:spPr>
            <a:xfrm rot="20232884">
              <a:off x="7330408" y="6076205"/>
              <a:ext cx="682684" cy="268004"/>
            </a:xfrm>
            <a:prstGeom prst="ellipse">
              <a:avLst/>
            </a:prstGeom>
            <a:solidFill>
              <a:srgbClr val="FB8C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5404" y="770497"/>
              <a:ext cx="6109167" cy="6109167"/>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19" y="413548"/>
            <a:ext cx="5395281" cy="584775"/>
          </a:xfrm>
          <a:prstGeom prst="rect">
            <a:avLst/>
          </a:prstGeom>
          <a:noFill/>
        </p:spPr>
        <p:txBody>
          <a:bodyPr wrap="square" rtlCol="0">
            <a:spAutoFit/>
          </a:bodyPr>
          <a:lstStyle/>
          <a:p>
            <a:r>
              <a:rPr lang="en-US" altLang="zh-CN" sz="3200" dirty="0">
                <a:solidFill>
                  <a:srgbClr val="F40009"/>
                </a:solidFill>
                <a:latin typeface="荆南缘默体" panose="00020600040101010101" pitchFamily="18" charset="-128"/>
                <a:ea typeface="荆南缘默体" panose="00020600040101010101" pitchFamily="18" charset="-128"/>
              </a:rPr>
              <a:t>Platform</a:t>
            </a:r>
            <a:r>
              <a:rPr lang="zh-CN" altLang="en-US" sz="3200" dirty="0">
                <a:solidFill>
                  <a:srgbClr val="F40009"/>
                </a:solidFill>
                <a:latin typeface="荆南缘默体" panose="00020600040101010101" pitchFamily="18" charset="-128"/>
                <a:ea typeface="荆南缘默体" panose="00020600040101010101" pitchFamily="18" charset="-128"/>
              </a:rPr>
              <a:t> </a:t>
            </a:r>
            <a:r>
              <a:rPr lang="en-US" altLang="zh-CN" sz="3200" dirty="0">
                <a:solidFill>
                  <a:srgbClr val="F40009"/>
                </a:solidFill>
                <a:latin typeface="荆南缘默体" panose="00020600040101010101" pitchFamily="18" charset="-128"/>
                <a:ea typeface="荆南缘默体" panose="00020600040101010101" pitchFamily="18" charset="-128"/>
              </a:rPr>
              <a:t>Pricing</a:t>
            </a:r>
            <a:endParaRPr lang="zh-CN" altLang="en-US" sz="3200" dirty="0">
              <a:solidFill>
                <a:srgbClr val="F40009"/>
              </a:solidFill>
              <a:latin typeface="荆南缘默体" panose="00020600040101010101" pitchFamily="18" charset="-128"/>
              <a:ea typeface="荆南缘默体" panose="00020600040101010101" pitchFamily="18" charset="-128"/>
            </a:endParaRPr>
          </a:p>
        </p:txBody>
      </p:sp>
      <p:sp>
        <p:nvSpPr>
          <p:cNvPr id="19" name="文本框 120">
            <a:extLst>
              <a:ext uri="{FF2B5EF4-FFF2-40B4-BE49-F238E27FC236}">
                <a16:creationId xmlns:a16="http://schemas.microsoft.com/office/drawing/2014/main" id="{9582CDD1-6002-1C45-A61D-E308B8DF0DB8}"/>
              </a:ext>
            </a:extLst>
          </p:cNvPr>
          <p:cNvSpPr txBox="1"/>
          <p:nvPr/>
        </p:nvSpPr>
        <p:spPr>
          <a:xfrm>
            <a:off x="1344802" y="240846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2018</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1" name="文本框 20"/>
          <p:cNvSpPr txBox="1"/>
          <p:nvPr/>
        </p:nvSpPr>
        <p:spPr>
          <a:xfrm>
            <a:off x="7229061" y="23911"/>
            <a:ext cx="752060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0" name="文本框 39"/>
          <p:cNvSpPr txBox="1"/>
          <p:nvPr/>
        </p:nvSpPr>
        <p:spPr>
          <a:xfrm>
            <a:off x="7100448" y="6414606"/>
            <a:ext cx="4319616" cy="584775"/>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sp>
        <p:nvSpPr>
          <p:cNvPr id="22" name="文本框 21"/>
          <p:cNvSpPr txBox="1"/>
          <p:nvPr/>
        </p:nvSpPr>
        <p:spPr>
          <a:xfrm>
            <a:off x="771936" y="3454277"/>
            <a:ext cx="6457125" cy="923330"/>
          </a:xfrm>
          <a:prstGeom prst="rect">
            <a:avLst/>
          </a:prstGeom>
          <a:noFill/>
        </p:spPr>
        <p:txBody>
          <a:bodyPr wrap="square" rtlCol="0">
            <a:spAutoFit/>
          </a:bodyPr>
          <a:lstStyle/>
          <a:p>
            <a:r>
              <a:rPr lang="zh-CN" altLang="en-US" sz="5400" dirty="0">
                <a:solidFill>
                  <a:schemeClr val="bg1"/>
                </a:solidFill>
                <a:latin typeface="优设标题黑" panose="00000500000000000000" pitchFamily="2" charset="-122"/>
                <a:ea typeface="优设标题黑" panose="00000500000000000000" pitchFamily="2" charset="-122"/>
              </a:rPr>
              <a:t>拼着买，才便宜</a:t>
            </a:r>
          </a:p>
        </p:txBody>
      </p:sp>
      <p:sp>
        <p:nvSpPr>
          <p:cNvPr id="23" name="文本框 22"/>
          <p:cNvSpPr txBox="1"/>
          <p:nvPr/>
        </p:nvSpPr>
        <p:spPr>
          <a:xfrm>
            <a:off x="718517" y="1507339"/>
            <a:ext cx="6756089" cy="2215991"/>
          </a:xfrm>
          <a:prstGeom prst="rect">
            <a:avLst/>
          </a:prstGeom>
          <a:noFill/>
        </p:spPr>
        <p:txBody>
          <a:bodyPr wrap="square" rtlCol="0">
            <a:spAutoFit/>
          </a:bodyPr>
          <a:lstStyle/>
          <a:p>
            <a:r>
              <a:rPr lang="zh-CN" altLang="en-US" sz="138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谢谢观看</a:t>
            </a: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51092" y="6122293"/>
            <a:ext cx="815006" cy="7117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21" name="文本框 20"/>
          <p:cNvSpPr txBox="1"/>
          <p:nvPr/>
        </p:nvSpPr>
        <p:spPr>
          <a:xfrm>
            <a:off x="2797420" y="49619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0" name="文本框 39"/>
          <p:cNvSpPr txBox="1"/>
          <p:nvPr/>
        </p:nvSpPr>
        <p:spPr>
          <a:xfrm>
            <a:off x="7209095" y="6414606"/>
            <a:ext cx="4403395"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0299" y="202962"/>
            <a:ext cx="6380921" cy="6380921"/>
          </a:xfrm>
          <a:prstGeom prst="rect">
            <a:avLst/>
          </a:prstGeom>
        </p:spPr>
      </p:pic>
      <p:sp>
        <p:nvSpPr>
          <p:cNvPr id="9" name="文本框 8"/>
          <p:cNvSpPr txBox="1"/>
          <p:nvPr/>
        </p:nvSpPr>
        <p:spPr>
          <a:xfrm>
            <a:off x="1098737" y="152724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O1</a:t>
            </a:r>
            <a:endParaRPr lang="zh-CN" altLang="en-US" sz="4800" dirty="0">
              <a:solidFill>
                <a:schemeClr val="bg1"/>
              </a:solidFill>
              <a:latin typeface="Bauhaus 93" panose="04030905020B02020C02" pitchFamily="82" charset="0"/>
            </a:endParaRPr>
          </a:p>
        </p:txBody>
      </p:sp>
      <p:sp>
        <p:nvSpPr>
          <p:cNvPr id="10" name="文本框 9"/>
          <p:cNvSpPr txBox="1"/>
          <p:nvPr/>
        </p:nvSpPr>
        <p:spPr>
          <a:xfrm>
            <a:off x="1098737" y="383481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O2</a:t>
            </a:r>
            <a:endParaRPr lang="zh-CN" altLang="en-US" sz="4800" dirty="0">
              <a:solidFill>
                <a:schemeClr val="bg1"/>
              </a:solidFill>
              <a:latin typeface="Bauhaus 93" panose="04030905020B02020C02" pitchFamily="82" charset="0"/>
            </a:endParaRPr>
          </a:p>
        </p:txBody>
      </p:sp>
      <p:sp>
        <p:nvSpPr>
          <p:cNvPr id="11" name="文本框 10"/>
          <p:cNvSpPr txBox="1"/>
          <p:nvPr/>
        </p:nvSpPr>
        <p:spPr>
          <a:xfrm>
            <a:off x="8523996" y="152724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O3</a:t>
            </a:r>
            <a:endParaRPr lang="zh-CN" altLang="en-US" sz="4800" dirty="0">
              <a:solidFill>
                <a:schemeClr val="bg1"/>
              </a:solidFill>
              <a:latin typeface="Bauhaus 93" panose="04030905020B02020C02" pitchFamily="82" charset="0"/>
            </a:endParaRPr>
          </a:p>
        </p:txBody>
      </p:sp>
      <p:sp>
        <p:nvSpPr>
          <p:cNvPr id="12" name="文本框 11"/>
          <p:cNvSpPr txBox="1"/>
          <p:nvPr/>
        </p:nvSpPr>
        <p:spPr>
          <a:xfrm>
            <a:off x="8523996" y="3834813"/>
            <a:ext cx="2963011" cy="830997"/>
          </a:xfrm>
          <a:prstGeom prst="rect">
            <a:avLst/>
          </a:prstGeom>
          <a:noFill/>
        </p:spPr>
        <p:txBody>
          <a:bodyPr wrap="square" rtlCol="0">
            <a:spAutoFit/>
          </a:bodyPr>
          <a:lstStyle/>
          <a:p>
            <a:r>
              <a:rPr lang="en-US" altLang="zh-CN" sz="4800" dirty="0">
                <a:solidFill>
                  <a:schemeClr val="bg1"/>
                </a:solidFill>
                <a:latin typeface="Bauhaus 93" panose="04030905020B02020C02" pitchFamily="82" charset="0"/>
              </a:rPr>
              <a:t>PART O4</a:t>
            </a:r>
            <a:endParaRPr lang="zh-CN" altLang="en-US" sz="4800" dirty="0">
              <a:solidFill>
                <a:schemeClr val="bg1"/>
              </a:solidFill>
              <a:latin typeface="Bauhaus 93" panose="04030905020B02020C02" pitchFamily="82" charset="0"/>
            </a:endParaRPr>
          </a:p>
        </p:txBody>
      </p:sp>
      <p:sp>
        <p:nvSpPr>
          <p:cNvPr id="15" name="文本框 14"/>
          <p:cNvSpPr txBox="1"/>
          <p:nvPr/>
        </p:nvSpPr>
        <p:spPr>
          <a:xfrm>
            <a:off x="1087096" y="2302599"/>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品牌介绍</a:t>
            </a:r>
          </a:p>
        </p:txBody>
      </p:sp>
      <p:sp>
        <p:nvSpPr>
          <p:cNvPr id="19" name="文本框 18"/>
          <p:cNvSpPr txBox="1"/>
          <p:nvPr/>
        </p:nvSpPr>
        <p:spPr>
          <a:xfrm>
            <a:off x="1106832" y="4582925"/>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行业趋势</a:t>
            </a:r>
          </a:p>
        </p:txBody>
      </p:sp>
      <p:sp>
        <p:nvSpPr>
          <p:cNvPr id="20" name="文本框 19"/>
          <p:cNvSpPr txBox="1"/>
          <p:nvPr/>
        </p:nvSpPr>
        <p:spPr>
          <a:xfrm>
            <a:off x="8532091" y="2302599"/>
            <a:ext cx="2963011" cy="707886"/>
          </a:xfrm>
          <a:prstGeom prst="rect">
            <a:avLst/>
          </a:prstGeom>
          <a:noFill/>
        </p:spPr>
        <p:txBody>
          <a:bodyPr wrap="square" rtlCol="0">
            <a:spAutoFit/>
          </a:bodyPr>
          <a:lstStyle/>
          <a:p>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核心竞争力</a:t>
            </a:r>
          </a:p>
        </p:txBody>
      </p:sp>
      <p:sp>
        <p:nvSpPr>
          <p:cNvPr id="26" name="文本框 25"/>
          <p:cNvSpPr txBox="1"/>
          <p:nvPr/>
        </p:nvSpPr>
        <p:spPr>
          <a:xfrm>
            <a:off x="8551827" y="4582925"/>
            <a:ext cx="2963011" cy="707886"/>
          </a:xfrm>
          <a:prstGeom prst="rect">
            <a:avLst/>
          </a:prstGeom>
          <a:noFill/>
        </p:spPr>
        <p:txBody>
          <a:bodyPr wrap="square" rtlCol="0">
            <a:spAutoFit/>
          </a:bodyPr>
          <a:lstStyle/>
          <a:p>
            <a:r>
              <a:rPr lang="en-US" altLang="zh-CN" sz="4000" b="1" dirty="0">
                <a:solidFill>
                  <a:schemeClr val="bg1"/>
                </a:solidFill>
                <a:latin typeface="阿里健康体2.0 中文 85 B" panose="02000700000000000000" pitchFamily="2" charset="-122"/>
                <a:ea typeface="阿里健康体2.0 中文 85 B" panose="02000700000000000000" pitchFamily="2" charset="-122"/>
              </a:rPr>
              <a:t>SWOT</a:t>
            </a:r>
            <a:r>
              <a:rPr lang="zh-CN" altLang="en-US" sz="4000" b="1" dirty="0">
                <a:solidFill>
                  <a:schemeClr val="bg1"/>
                </a:solidFill>
                <a:latin typeface="阿里健康体2.0 中文 85 B" panose="02000700000000000000" pitchFamily="2" charset="-122"/>
                <a:ea typeface="阿里健康体2.0 中文 85 B" panose="02000700000000000000" pitchFamily="2" charset="-122"/>
              </a:rPr>
              <a:t>分析</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207072" y="6414606"/>
            <a:ext cx="4505753"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01</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495898" y="2267935"/>
            <a:ext cx="5558608" cy="1862048"/>
          </a:xfrm>
          <a:prstGeom prst="rect">
            <a:avLst/>
          </a:prstGeom>
          <a:noFill/>
        </p:spPr>
        <p:txBody>
          <a:bodyPr wrap="square" rtlCol="0">
            <a:spAutoFit/>
          </a:bodyPr>
          <a:lstStyle/>
          <a:p>
            <a:r>
              <a:rPr lang="en-US" altLang="zh-CN" sz="115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in</a:t>
            </a:r>
            <a:endParaRPr lang="zh-CN" altLang="en-US" sz="115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pic>
        <p:nvPicPr>
          <p:cNvPr id="47" name="图形 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2" name="矩形 1"/>
          <p:cNvSpPr/>
          <p:nvPr/>
        </p:nvSpPr>
        <p:spPr>
          <a:xfrm>
            <a:off x="0" y="3245878"/>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00719" y="413548"/>
            <a:ext cx="4970875" cy="584775"/>
          </a:xfrm>
          <a:prstGeom prst="rect">
            <a:avLst/>
          </a:prstGeom>
          <a:noFill/>
        </p:spPr>
        <p:txBody>
          <a:bodyPr wrap="square" rtlCol="0">
            <a:spAutoFit/>
          </a:bodyPr>
          <a:lstStyle/>
          <a:p>
            <a:r>
              <a:rPr lang="en-US" altLang="zh-CN" sz="3200" dirty="0">
                <a:solidFill>
                  <a:schemeClr val="bg1"/>
                </a:solidFill>
                <a:latin typeface="荆南缘默体" panose="00020600040101010101" pitchFamily="18" charset="-128"/>
                <a:ea typeface="荆南缘默体" panose="00020600040101010101" pitchFamily="18" charset="-128"/>
              </a:rPr>
              <a:t>2.1 Network Effect</a:t>
            </a:r>
            <a:endParaRPr lang="zh-CN" altLang="en-US" sz="3200" dirty="0">
              <a:solidFill>
                <a:schemeClr val="bg1"/>
              </a:solidFill>
              <a:latin typeface="荆南缘默体" panose="00020600040101010101" pitchFamily="18" charset="-128"/>
              <a:ea typeface="荆南缘默体" panose="00020600040101010101" pitchFamily="18" charset="-128"/>
            </a:endParaRPr>
          </a:p>
        </p:txBody>
      </p:sp>
      <p:sp>
        <p:nvSpPr>
          <p:cNvPr id="6" name="文本框 5"/>
          <p:cNvSpPr txBox="1"/>
          <p:nvPr/>
        </p:nvSpPr>
        <p:spPr>
          <a:xfrm>
            <a:off x="803275" y="1207392"/>
            <a:ext cx="9122229" cy="536301"/>
          </a:xfrm>
          <a:prstGeom prst="rect">
            <a:avLst/>
          </a:prstGeom>
          <a:noFill/>
        </p:spPr>
        <p:txBody>
          <a:bodyPr wrap="square" rtlCol="0">
            <a:spAutoFit/>
          </a:bodyPr>
          <a:lstStyle/>
          <a:p>
            <a:pPr>
              <a:lnSpc>
                <a:spcPct val="130000"/>
              </a:lnSpc>
            </a:pPr>
            <a:r>
              <a:rPr lang="en-US" altLang="zh-CN" sz="24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1. Doing this</a:t>
            </a:r>
            <a:endParaRPr lang="zh-CN" altLang="en-US" sz="16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p:txBody>
      </p:sp>
      <p:sp>
        <p:nvSpPr>
          <p:cNvPr id="117" name="文本框 116"/>
          <p:cNvSpPr txBox="1"/>
          <p:nvPr/>
        </p:nvSpPr>
        <p:spPr>
          <a:xfrm>
            <a:off x="963272" y="386687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2015</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19" name="文本框 118"/>
          <p:cNvSpPr txBox="1"/>
          <p:nvPr/>
        </p:nvSpPr>
        <p:spPr>
          <a:xfrm>
            <a:off x="982594" y="530383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2016</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21" name="文本框 120"/>
          <p:cNvSpPr txBox="1"/>
          <p:nvPr/>
        </p:nvSpPr>
        <p:spPr>
          <a:xfrm>
            <a:off x="3625015" y="386687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2018</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23" name="文本框 122"/>
          <p:cNvSpPr txBox="1"/>
          <p:nvPr/>
        </p:nvSpPr>
        <p:spPr>
          <a:xfrm>
            <a:off x="3625015" y="530383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2020</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25" name="文本框 124"/>
          <p:cNvSpPr txBox="1"/>
          <p:nvPr/>
        </p:nvSpPr>
        <p:spPr>
          <a:xfrm>
            <a:off x="6286758" y="386687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2021</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27" name="文本框 126"/>
          <p:cNvSpPr txBox="1"/>
          <p:nvPr/>
        </p:nvSpPr>
        <p:spPr>
          <a:xfrm>
            <a:off x="6286758" y="530383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2022</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129" name="文本框 128"/>
          <p:cNvSpPr txBox="1"/>
          <p:nvPr/>
        </p:nvSpPr>
        <p:spPr>
          <a:xfrm>
            <a:off x="8948500" y="386687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2023</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cxnSp>
        <p:nvCxnSpPr>
          <p:cNvPr id="4" name="直接箭头连接符 3"/>
          <p:cNvCxnSpPr/>
          <p:nvPr/>
        </p:nvCxnSpPr>
        <p:spPr>
          <a:xfrm>
            <a:off x="595423" y="5213053"/>
            <a:ext cx="10793302" cy="0"/>
          </a:xfrm>
          <a:prstGeom prst="straightConnector1">
            <a:avLst/>
          </a:prstGeom>
          <a:ln w="47625">
            <a:solidFill>
              <a:srgbClr val="F40009"/>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95423" y="5289965"/>
            <a:ext cx="10793302" cy="0"/>
          </a:xfrm>
          <a:prstGeom prst="straightConnector1">
            <a:avLst/>
          </a:prstGeom>
          <a:ln w="47625">
            <a:solidFill>
              <a:srgbClr val="F40009">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73171"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19" name="椭圆 18"/>
          <p:cNvSpPr/>
          <p:nvPr/>
        </p:nvSpPr>
        <p:spPr>
          <a:xfrm>
            <a:off x="3530102"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21" name="椭圆 20"/>
          <p:cNvSpPr/>
          <p:nvPr/>
        </p:nvSpPr>
        <p:spPr>
          <a:xfrm>
            <a:off x="6187033"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sp>
        <p:nvSpPr>
          <p:cNvPr id="22" name="椭圆 21"/>
          <p:cNvSpPr/>
          <p:nvPr/>
        </p:nvSpPr>
        <p:spPr>
          <a:xfrm>
            <a:off x="8843964" y="5156502"/>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918221" y="5261038"/>
            <a:ext cx="7978011" cy="1085329"/>
            <a:chOff x="1327798" y="4934054"/>
            <a:chExt cx="7978011" cy="1085329"/>
          </a:xfrm>
        </p:grpSpPr>
        <p:cxnSp>
          <p:nvCxnSpPr>
            <p:cNvPr id="24" name="直接箭头连接符 23"/>
            <p:cNvCxnSpPr/>
            <p:nvPr/>
          </p:nvCxnSpPr>
          <p:spPr>
            <a:xfrm>
              <a:off x="1327798"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991947"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648255"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305809"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flipH="1" flipV="1">
            <a:off x="918221" y="4093106"/>
            <a:ext cx="7978011" cy="1085329"/>
            <a:chOff x="1327798" y="4934054"/>
            <a:chExt cx="7978011" cy="1085329"/>
          </a:xfrm>
        </p:grpSpPr>
        <p:cxnSp>
          <p:nvCxnSpPr>
            <p:cNvPr id="35" name="直接箭头连接符 34"/>
            <p:cNvCxnSpPr/>
            <p:nvPr/>
          </p:nvCxnSpPr>
          <p:spPr>
            <a:xfrm>
              <a:off x="1327798"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991947"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648255"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305809" y="4934054"/>
              <a:ext cx="0" cy="1085329"/>
            </a:xfrm>
            <a:prstGeom prst="straightConnector1">
              <a:avLst/>
            </a:prstGeom>
            <a:ln w="22225">
              <a:gradFill>
                <a:gsLst>
                  <a:gs pos="0">
                    <a:srgbClr val="F40009"/>
                  </a:gs>
                  <a:gs pos="45000">
                    <a:srgbClr val="F40009"/>
                  </a:gs>
                  <a:gs pos="100000">
                    <a:srgbClr val="F40009">
                      <a:alpha val="0"/>
                    </a:srgbClr>
                  </a:gs>
                </a:gsLst>
                <a:lin ang="5400000" scaled="1"/>
              </a:gra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8948500" y="5303833"/>
            <a:ext cx="913405" cy="400110"/>
          </a:xfrm>
          <a:prstGeom prst="rect">
            <a:avLst/>
          </a:prstGeom>
          <a:noFill/>
        </p:spPr>
        <p:txBody>
          <a:bodyPr wrap="square" rtlCol="0">
            <a:spAutoFit/>
          </a:bodyPr>
          <a:lstStyle/>
          <a:p>
            <a:r>
              <a:rPr lang="en-US" altLang="zh-CN"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2024</a:t>
            </a:r>
            <a:endParaRPr lang="zh-CN" altLang="en-US" sz="20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主营业务</a:t>
            </a:r>
          </a:p>
        </p:txBody>
      </p:sp>
      <p:sp>
        <p:nvSpPr>
          <p:cNvPr id="4" name="矩形: 圆角 3"/>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8" name="矩形: 圆角 7"/>
          <p:cNvSpPr/>
          <p:nvPr/>
        </p:nvSpPr>
        <p:spPr>
          <a:xfrm>
            <a:off x="703262" y="1099951"/>
            <a:ext cx="10756901" cy="5344309"/>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101731" y="2170057"/>
            <a:ext cx="40986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拼多多各业务营收增长（单位：亿元）</a:t>
            </a: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思源黑体 CN Medium" panose="020B0600000000000000" pitchFamily="34" charset="-122"/>
              <a:ea typeface="思源黑体 CN Medium" panose="020B0600000000000000" pitchFamily="34" charset="-122"/>
            </a:endParaRPr>
          </a:p>
        </p:txBody>
      </p:sp>
      <p:cxnSp>
        <p:nvCxnSpPr>
          <p:cNvPr id="11" name="直接连接符 10"/>
          <p:cNvCxnSpPr/>
          <p:nvPr/>
        </p:nvCxnSpPr>
        <p:spPr>
          <a:xfrm>
            <a:off x="1167773" y="2582304"/>
            <a:ext cx="385190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33795" y="2132201"/>
            <a:ext cx="4342803"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en-US" altLang="zh-CN" dirty="0"/>
              <a:t>2023</a:t>
            </a:r>
            <a:r>
              <a:rPr lang="zh-CN" altLang="en-US" dirty="0"/>
              <a:t>年公司营收拆分（单位：</a:t>
            </a:r>
            <a:r>
              <a:rPr lang="en-US" altLang="zh-CN" dirty="0"/>
              <a:t>%</a:t>
            </a:r>
            <a:r>
              <a:rPr lang="zh-CN" altLang="en-US" dirty="0"/>
              <a:t>）</a:t>
            </a:r>
            <a:endParaRPr lang="en-US" altLang="zh-CN" dirty="0"/>
          </a:p>
        </p:txBody>
      </p:sp>
      <p:cxnSp>
        <p:nvCxnSpPr>
          <p:cNvPr id="21" name="直接连接符 20"/>
          <p:cNvCxnSpPr/>
          <p:nvPr/>
        </p:nvCxnSpPr>
        <p:spPr>
          <a:xfrm>
            <a:off x="7375113" y="2575646"/>
            <a:ext cx="374765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5" name="图表 44"/>
          <p:cNvGraphicFramePr/>
          <p:nvPr/>
        </p:nvGraphicFramePr>
        <p:xfrm>
          <a:off x="970744" y="2884566"/>
          <a:ext cx="4340165" cy="33672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8" name="图表 47"/>
          <p:cNvGraphicFramePr/>
          <p:nvPr/>
        </p:nvGraphicFramePr>
        <p:xfrm>
          <a:off x="6488515" y="2618263"/>
          <a:ext cx="5802920" cy="3868614"/>
        </p:xfrm>
        <a:graphic>
          <a:graphicData uri="http://schemas.openxmlformats.org/drawingml/2006/chart">
            <c:chart xmlns:c="http://schemas.openxmlformats.org/drawingml/2006/chart" xmlns:r="http://schemas.openxmlformats.org/officeDocument/2006/relationships" r:id="rId6"/>
          </a:graphicData>
        </a:graphic>
      </p:graphicFrame>
      <p:sp>
        <p:nvSpPr>
          <p:cNvPr id="51" name="文本框 50"/>
          <p:cNvSpPr txBox="1"/>
          <p:nvPr/>
        </p:nvSpPr>
        <p:spPr>
          <a:xfrm>
            <a:off x="2168699" y="1445811"/>
            <a:ext cx="8907427" cy="400110"/>
          </a:xfrm>
          <a:prstGeom prst="rect">
            <a:avLst/>
          </a:prstGeom>
          <a:noFill/>
        </p:spPr>
        <p:txBody>
          <a:bodyPr wrap="square">
            <a:spAutoFit/>
          </a:bodyPr>
          <a:lstStyle/>
          <a:p>
            <a:r>
              <a:rPr lang="en-US" altLang="zh-CN" sz="2000" dirty="0">
                <a:solidFill>
                  <a:srgbClr val="D6000A"/>
                </a:solidFill>
                <a:latin typeface="荆南缘默体" panose="00020600040101010101" pitchFamily="18" charset="-128"/>
                <a:ea typeface="荆南缘默体" panose="00020600040101010101" pitchFamily="18" charset="-128"/>
              </a:rPr>
              <a:t>2023</a:t>
            </a:r>
            <a:r>
              <a:rPr lang="zh-CN" altLang="en-US" sz="2000" dirty="0">
                <a:solidFill>
                  <a:srgbClr val="D6000A"/>
                </a:solidFill>
                <a:latin typeface="荆南缘默体" panose="00020600040101010101" pitchFamily="18" charset="-128"/>
                <a:ea typeface="荆南缘默体" panose="00020600040101010101" pitchFamily="18" charset="-128"/>
              </a:rPr>
              <a:t>年实现营业收入</a:t>
            </a:r>
            <a:r>
              <a:rPr lang="en-US" altLang="zh-CN" sz="2000" dirty="0">
                <a:solidFill>
                  <a:srgbClr val="D6000A"/>
                </a:solidFill>
                <a:latin typeface="荆南缘默体" panose="00020600040101010101" pitchFamily="18" charset="-128"/>
                <a:ea typeface="荆南缘默体" panose="00020600040101010101" pitchFamily="18" charset="-128"/>
              </a:rPr>
              <a:t>2476.39</a:t>
            </a:r>
            <a:r>
              <a:rPr lang="zh-CN" altLang="en-US" sz="2000" dirty="0">
                <a:solidFill>
                  <a:srgbClr val="D6000A"/>
                </a:solidFill>
                <a:latin typeface="荆南缘默体" panose="00020600040101010101" pitchFamily="18" charset="-128"/>
                <a:ea typeface="荆南缘默体" panose="00020600040101010101" pitchFamily="18" charset="-128"/>
              </a:rPr>
              <a:t>亿元，同比增长</a:t>
            </a:r>
            <a:r>
              <a:rPr lang="en-US" altLang="zh-CN" sz="2000" dirty="0">
                <a:solidFill>
                  <a:srgbClr val="D6000A"/>
                </a:solidFill>
                <a:latin typeface="荆南缘默体" panose="00020600040101010101" pitchFamily="18" charset="-128"/>
                <a:ea typeface="荆南缘默体" panose="00020600040101010101" pitchFamily="18" charset="-128"/>
              </a:rPr>
              <a:t>89.68%</a:t>
            </a:r>
            <a:r>
              <a:rPr lang="zh-CN" altLang="en-US" sz="2000" dirty="0">
                <a:solidFill>
                  <a:srgbClr val="D6000A"/>
                </a:solidFill>
                <a:latin typeface="荆南缘默体" panose="00020600040101010101" pitchFamily="18" charset="-128"/>
                <a:ea typeface="荆南缘默体" panose="00020600040101010101" pitchFamily="18" charset="-128"/>
              </a:rPr>
              <a:t>，单利润</a:t>
            </a:r>
            <a:r>
              <a:rPr lang="en-US" altLang="zh-CN" sz="2000" dirty="0">
                <a:solidFill>
                  <a:srgbClr val="D6000A"/>
                </a:solidFill>
                <a:latin typeface="荆南缘默体" panose="00020600040101010101" pitchFamily="18" charset="-128"/>
                <a:ea typeface="荆南缘默体" panose="00020600040101010101" pitchFamily="18" charset="-128"/>
              </a:rPr>
              <a:t>600</a:t>
            </a:r>
            <a:r>
              <a:rPr lang="zh-CN" altLang="en-US" sz="2000" dirty="0">
                <a:solidFill>
                  <a:srgbClr val="D6000A"/>
                </a:solidFill>
                <a:latin typeface="荆南缘默体" panose="00020600040101010101" pitchFamily="18" charset="-128"/>
                <a:ea typeface="荆南缘默体" panose="00020600040101010101" pitchFamily="18" charset="-128"/>
              </a:rPr>
              <a:t>亿元</a:t>
            </a:r>
          </a:p>
        </p:txBody>
      </p:sp>
      <p:pic>
        <p:nvPicPr>
          <p:cNvPr id="76" name="图片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506910" y="1445811"/>
            <a:ext cx="5823205" cy="5823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71936" y="6414606"/>
            <a:ext cx="397565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拼多多，让你的生活更美好</a:t>
            </a:r>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7205609" y="6419630"/>
            <a:ext cx="4451162" cy="338554"/>
          </a:xfrm>
          <a:prstGeom prst="rect">
            <a:avLst/>
          </a:prstGeom>
          <a:noFill/>
        </p:spPr>
        <p:txBody>
          <a:bodyPr wrap="square" rtlCol="0">
            <a:spAutoFit/>
          </a:bodyPr>
          <a:lstStyle/>
          <a:p>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拼的是省心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拼的是便宜 </a:t>
            </a:r>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 </a:t>
            </a:r>
            <a:r>
              <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rPr>
              <a:t>拼的是欢迎光临</a:t>
            </a: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1959007" y="1360336"/>
            <a:ext cx="3374189" cy="923330"/>
          </a:xfrm>
          <a:prstGeom prst="rect">
            <a:avLst/>
          </a:prstGeom>
          <a:noFill/>
        </p:spPr>
        <p:txBody>
          <a:bodyPr wrap="square" rtlCol="0">
            <a:spAutoFit/>
          </a:bodyPr>
          <a:lstStyle/>
          <a:p>
            <a:r>
              <a:rPr lang="en-US" altLang="zh-CN" sz="5400" dirty="0">
                <a:solidFill>
                  <a:schemeClr val="bg1"/>
                </a:solidFill>
                <a:latin typeface="庞门正道标题体" panose="02010600030101010101" pitchFamily="2" charset="-122"/>
                <a:ea typeface="庞门正道标题体" panose="02010600030101010101" pitchFamily="2" charset="-122"/>
              </a:rPr>
              <a:t>PART 02</a:t>
            </a:r>
            <a:endParaRPr lang="zh-CN" altLang="en-US" sz="5400" dirty="0">
              <a:solidFill>
                <a:schemeClr val="bg1"/>
              </a:solidFill>
              <a:latin typeface="庞门正道标题体" panose="02010600030101010101" pitchFamily="2" charset="-122"/>
              <a:ea typeface="庞门正道标题体" panose="02010600030101010101" pitchFamily="2" charset="-122"/>
            </a:endParaRPr>
          </a:p>
        </p:txBody>
      </p:sp>
      <p:sp>
        <p:nvSpPr>
          <p:cNvPr id="76" name="文本框 75"/>
          <p:cNvSpPr txBox="1"/>
          <p:nvPr/>
        </p:nvSpPr>
        <p:spPr>
          <a:xfrm>
            <a:off x="142242" y="2279500"/>
            <a:ext cx="8636833" cy="1169551"/>
          </a:xfrm>
          <a:prstGeom prst="rect">
            <a:avLst/>
          </a:prstGeom>
          <a:noFill/>
        </p:spPr>
        <p:txBody>
          <a:bodyPr wrap="square" rtlCol="0">
            <a:spAutoFit/>
          </a:bodyPr>
          <a:lstStyle/>
          <a:p>
            <a:r>
              <a:rPr lang="en-US" altLang="zh-CN" sz="7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Network</a:t>
            </a:r>
            <a:r>
              <a:rPr lang="zh-CN" altLang="en-US" sz="7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7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Effect</a:t>
            </a:r>
            <a:endParaRPr lang="zh-CN" altLang="en-US" sz="7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77" name="文本框 76"/>
          <p:cNvSpPr txBox="1"/>
          <p:nvPr/>
        </p:nvSpPr>
        <p:spPr>
          <a:xfrm>
            <a:off x="-173364" y="3748821"/>
            <a:ext cx="7520609" cy="1446550"/>
          </a:xfrm>
          <a:prstGeom prst="rect">
            <a:avLst/>
          </a:prstGeom>
          <a:noFill/>
        </p:spPr>
        <p:txBody>
          <a:bodyPr wrap="square" rtlCol="0">
            <a:spAutoFit/>
          </a:bodyPr>
          <a:lstStyle/>
          <a:p>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矩形 4"/>
          <p:cNvSpPr/>
          <p:nvPr/>
        </p:nvSpPr>
        <p:spPr>
          <a:xfrm rot="5400000">
            <a:off x="6283961" y="949961"/>
            <a:ext cx="6858000" cy="4958078"/>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7252328" y="-391492"/>
            <a:ext cx="4992233" cy="7640983"/>
          </a:xfrm>
          <a:prstGeom prst="rect">
            <a:avLst/>
          </a:prstGeom>
        </p:spPr>
      </p:pic>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市场规模</a:t>
            </a:r>
          </a:p>
        </p:txBody>
      </p:sp>
      <p:sp>
        <p:nvSpPr>
          <p:cNvPr id="6" name="矩形: 圆角 5"/>
          <p:cNvSpPr/>
          <p:nvPr/>
        </p:nvSpPr>
        <p:spPr>
          <a:xfrm>
            <a:off x="4773336" y="1304925"/>
            <a:ext cx="6686828" cy="496887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2" name="图表 11"/>
          <p:cNvGraphicFramePr/>
          <p:nvPr/>
        </p:nvGraphicFramePr>
        <p:xfrm>
          <a:off x="4869008" y="2153063"/>
          <a:ext cx="6519718" cy="4104190"/>
        </p:xfrm>
        <a:graphic>
          <a:graphicData uri="http://schemas.openxmlformats.org/drawingml/2006/chart">
            <c:chart xmlns:c="http://schemas.openxmlformats.org/drawingml/2006/chart" xmlns:r="http://schemas.openxmlformats.org/officeDocument/2006/relationships" r:id="rId6"/>
          </a:graphicData>
        </a:graphic>
      </p:graphicFrame>
      <p:sp>
        <p:nvSpPr>
          <p:cNvPr id="13" name="文本框 12"/>
          <p:cNvSpPr txBox="1"/>
          <p:nvPr/>
        </p:nvSpPr>
        <p:spPr>
          <a:xfrm>
            <a:off x="5510063" y="1568863"/>
            <a:ext cx="5596810" cy="369332"/>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en-US" altLang="zh-CN" dirty="0"/>
              <a:t>2018</a:t>
            </a:r>
            <a:r>
              <a:rPr lang="zh-CN" altLang="en-US" dirty="0"/>
              <a:t>年至</a:t>
            </a:r>
            <a:r>
              <a:rPr lang="en-US" altLang="zh-CN" dirty="0"/>
              <a:t>2024</a:t>
            </a:r>
            <a:r>
              <a:rPr lang="zh-CN" altLang="en-US" dirty="0"/>
              <a:t>年</a:t>
            </a:r>
            <a:r>
              <a:rPr lang="en-US" altLang="zh-CN" dirty="0"/>
              <a:t>E</a:t>
            </a:r>
            <a:r>
              <a:rPr lang="zh-CN" altLang="en-US" dirty="0"/>
              <a:t>中国内地电商零售市场规模及增速</a:t>
            </a:r>
          </a:p>
        </p:txBody>
      </p:sp>
      <p:cxnSp>
        <p:nvCxnSpPr>
          <p:cNvPr id="14" name="直接连接符 13"/>
          <p:cNvCxnSpPr/>
          <p:nvPr/>
        </p:nvCxnSpPr>
        <p:spPr>
          <a:xfrm>
            <a:off x="5307971" y="1943554"/>
            <a:ext cx="579890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31836" y="1647825"/>
            <a:ext cx="3699377" cy="1015663"/>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近几年实物商品网上零售额增速呈不断下隆趋势。</a:t>
            </a:r>
            <a:endParaRPr lang="en-US" altLang="zh-CN" sz="2000" dirty="0">
              <a:solidFill>
                <a:srgbClr val="D6000A"/>
              </a:solidFill>
              <a:latin typeface="荆南波波黑" panose="02000800000000000000" pitchFamily="2" charset="-122"/>
              <a:ea typeface="荆南波波黑" panose="02000800000000000000" pitchFamily="2" charset="-122"/>
            </a:endParaRPr>
          </a:p>
          <a:p>
            <a:endParaRPr lang="zh-CN" altLang="en-US" sz="2000" dirty="0">
              <a:latin typeface="荆南波波黑" panose="02000800000000000000" pitchFamily="2" charset="-122"/>
              <a:ea typeface="荆南波波黑" panose="02000800000000000000" pitchFamily="2" charset="-122"/>
            </a:endParaRPr>
          </a:p>
        </p:txBody>
      </p:sp>
      <p:cxnSp>
        <p:nvCxnSpPr>
          <p:cNvPr id="18" name="直接连接符 17"/>
          <p:cNvCxnSpPr/>
          <p:nvPr/>
        </p:nvCxnSpPr>
        <p:spPr>
          <a:xfrm>
            <a:off x="828743" y="2364962"/>
            <a:ext cx="3338012" cy="0"/>
          </a:xfrm>
          <a:prstGeom prst="line">
            <a:avLst/>
          </a:prstGeom>
          <a:ln w="22225">
            <a:solidFill>
              <a:srgbClr val="D6000A"/>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31836" y="2529731"/>
            <a:ext cx="362774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受国内整体消费环境的影响，社会零售增⻓处于相对较低的⽔平。</a:t>
            </a:r>
            <a:endPar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endParaRPr>
          </a:p>
        </p:txBody>
      </p:sp>
      <p:sp>
        <p:nvSpPr>
          <p:cNvPr id="21" name="文本框 20"/>
          <p:cNvSpPr txBox="1"/>
          <p:nvPr/>
        </p:nvSpPr>
        <p:spPr>
          <a:xfrm>
            <a:off x="737910" y="3674053"/>
            <a:ext cx="3699377" cy="1015663"/>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中国电商市场经过</a:t>
            </a:r>
            <a:r>
              <a:rPr lang="en-US" altLang="zh-CN" sz="2000" dirty="0">
                <a:solidFill>
                  <a:srgbClr val="D6000A"/>
                </a:solidFill>
                <a:latin typeface="荆南波波黑" panose="02000800000000000000" pitchFamily="2" charset="-122"/>
                <a:ea typeface="荆南波波黑" panose="02000800000000000000" pitchFamily="2" charset="-122"/>
              </a:rPr>
              <a:t>20</a:t>
            </a:r>
            <a:r>
              <a:rPr lang="zh-CN" altLang="en-US" sz="2000" dirty="0">
                <a:solidFill>
                  <a:srgbClr val="D6000A"/>
                </a:solidFill>
                <a:latin typeface="荆南波波黑" panose="02000800000000000000" pitchFamily="2" charset="-122"/>
                <a:ea typeface="荆南波波黑" panose="02000800000000000000" pitchFamily="2" charset="-122"/>
              </a:rPr>
              <a:t>年的高速发展，用户流量红利不断减少。</a:t>
            </a:r>
            <a:endParaRPr lang="en-US" altLang="zh-CN" sz="2000" dirty="0">
              <a:solidFill>
                <a:srgbClr val="D6000A"/>
              </a:solidFill>
              <a:latin typeface="荆南波波黑" panose="02000800000000000000" pitchFamily="2" charset="-122"/>
              <a:ea typeface="荆南波波黑" panose="02000800000000000000" pitchFamily="2" charset="-122"/>
            </a:endParaRPr>
          </a:p>
          <a:p>
            <a:endParaRPr lang="zh-CN" altLang="en-US" sz="2000" dirty="0">
              <a:latin typeface="荆南波波黑" panose="02000800000000000000" pitchFamily="2" charset="-122"/>
              <a:ea typeface="荆南波波黑" panose="02000800000000000000" pitchFamily="2" charset="-122"/>
            </a:endParaRPr>
          </a:p>
        </p:txBody>
      </p:sp>
      <p:cxnSp>
        <p:nvCxnSpPr>
          <p:cNvPr id="22" name="直接连接符 21"/>
          <p:cNvCxnSpPr/>
          <p:nvPr/>
        </p:nvCxnSpPr>
        <p:spPr>
          <a:xfrm>
            <a:off x="834817" y="4391190"/>
            <a:ext cx="3338012" cy="0"/>
          </a:xfrm>
          <a:prstGeom prst="line">
            <a:avLst/>
          </a:prstGeom>
          <a:ln w="22225">
            <a:solidFill>
              <a:srgbClr val="D6000A"/>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37910" y="4555959"/>
            <a:ext cx="3627742" cy="706219"/>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短期看，⾏业整体增速放缓；⻓期 看，市场潜在需求依然较⼤。</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矩形 123"/>
          <p:cNvSpPr/>
          <p:nvPr/>
        </p:nvSpPr>
        <p:spPr>
          <a:xfrm>
            <a:off x="0" y="4700353"/>
            <a:ext cx="12192000" cy="2172925"/>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rgbClr val="F40009"/>
                </a:solidFill>
                <a:latin typeface="荆南缘默体" panose="00020600040101010101" pitchFamily="18" charset="-128"/>
                <a:ea typeface="荆南缘默体" panose="00020600040101010101" pitchFamily="18" charset="-128"/>
              </a:rPr>
              <a:t>市场规模</a:t>
            </a:r>
          </a:p>
        </p:txBody>
      </p:sp>
      <p:sp>
        <p:nvSpPr>
          <p:cNvPr id="8" name="矩形: 圆角 7"/>
          <p:cNvSpPr/>
          <p:nvPr/>
        </p:nvSpPr>
        <p:spPr>
          <a:xfrm>
            <a:off x="803275" y="1312564"/>
            <a:ext cx="10585450" cy="5005387"/>
          </a:xfrm>
          <a:prstGeom prst="roundRect">
            <a:avLst>
              <a:gd name="adj" fmla="val 7325"/>
            </a:avLst>
          </a:prstGeom>
          <a:solidFill>
            <a:srgbClr val="FFFDF7"/>
          </a:solidFill>
          <a:ln>
            <a:noFill/>
          </a:ln>
          <a:effectLst>
            <a:outerShdw blurRad="88900" dist="38100" algn="l" rotWithShape="0">
              <a:srgbClr val="D6000A">
                <a:alpha val="34000"/>
              </a:srgbClr>
            </a:outerShdw>
            <a:reflection blurRad="6350" stA="45000" endPos="18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803275" y="1268413"/>
            <a:ext cx="10585450" cy="628351"/>
          </a:xfrm>
          <a:custGeom>
            <a:avLst/>
            <a:gdLst>
              <a:gd name="connsiteX0" fmla="*/ 366645 w 10585450"/>
              <a:gd name="connsiteY0" fmla="*/ 0 h 628351"/>
              <a:gd name="connsiteX1" fmla="*/ 10218805 w 10585450"/>
              <a:gd name="connsiteY1" fmla="*/ 0 h 628351"/>
              <a:gd name="connsiteX2" fmla="*/ 10585450 w 10585450"/>
              <a:gd name="connsiteY2" fmla="*/ 366645 h 628351"/>
              <a:gd name="connsiteX3" fmla="*/ 10585450 w 10585450"/>
              <a:gd name="connsiteY3" fmla="*/ 628351 h 628351"/>
              <a:gd name="connsiteX4" fmla="*/ 0 w 10585450"/>
              <a:gd name="connsiteY4" fmla="*/ 628351 h 628351"/>
              <a:gd name="connsiteX5" fmla="*/ 0 w 10585450"/>
              <a:gd name="connsiteY5" fmla="*/ 366645 h 628351"/>
              <a:gd name="connsiteX6" fmla="*/ 366645 w 10585450"/>
              <a:gd name="connsiteY6" fmla="*/ 0 h 62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5450" h="628351">
                <a:moveTo>
                  <a:pt x="366645" y="0"/>
                </a:moveTo>
                <a:lnTo>
                  <a:pt x="10218805" y="0"/>
                </a:lnTo>
                <a:cubicBezTo>
                  <a:pt x="10421297" y="0"/>
                  <a:pt x="10585450" y="164153"/>
                  <a:pt x="10585450" y="366645"/>
                </a:cubicBezTo>
                <a:lnTo>
                  <a:pt x="10585450" y="628351"/>
                </a:lnTo>
                <a:lnTo>
                  <a:pt x="0" y="628351"/>
                </a:lnTo>
                <a:lnTo>
                  <a:pt x="0" y="366645"/>
                </a:lnTo>
                <a:cubicBezTo>
                  <a:pt x="0" y="164153"/>
                  <a:pt x="164153" y="0"/>
                  <a:pt x="366645" y="0"/>
                </a:cubicBezTo>
                <a:close/>
              </a:path>
            </a:pathLst>
          </a:custGeom>
          <a:solidFill>
            <a:srgbClr val="F40009"/>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4" name="直接箭头连接符 23"/>
          <p:cNvCxnSpPr/>
          <p:nvPr/>
        </p:nvCxnSpPr>
        <p:spPr>
          <a:xfrm>
            <a:off x="976745" y="2698447"/>
            <a:ext cx="10058400" cy="0"/>
          </a:xfrm>
          <a:prstGeom prst="straightConnector1">
            <a:avLst/>
          </a:prstGeom>
          <a:ln w="22225">
            <a:solidFill>
              <a:srgbClr val="D6000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76745" y="2729620"/>
            <a:ext cx="10058400" cy="0"/>
          </a:xfrm>
          <a:prstGeom prst="straightConnector1">
            <a:avLst/>
          </a:prstGeom>
          <a:ln w="22225">
            <a:solidFill>
              <a:srgbClr val="D6000A">
                <a:alpha val="26000"/>
              </a:srgbClr>
            </a:solidFill>
            <a:tailEnd type="triangle"/>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515249" y="2664339"/>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939413" y="264355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9572216" y="2653948"/>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015836"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第一阶段</a:t>
            </a:r>
          </a:p>
        </p:txBody>
      </p:sp>
      <p:sp>
        <p:nvSpPr>
          <p:cNvPr id="34" name="文本框 33"/>
          <p:cNvSpPr txBox="1"/>
          <p:nvPr/>
        </p:nvSpPr>
        <p:spPr>
          <a:xfrm>
            <a:off x="5412543"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第二阶段</a:t>
            </a:r>
          </a:p>
        </p:txBody>
      </p:sp>
      <p:sp>
        <p:nvSpPr>
          <p:cNvPr id="35" name="文本框 34"/>
          <p:cNvSpPr txBox="1"/>
          <p:nvPr/>
        </p:nvSpPr>
        <p:spPr>
          <a:xfrm>
            <a:off x="9081654" y="2173430"/>
            <a:ext cx="1866587" cy="400110"/>
          </a:xfrm>
          <a:prstGeom prst="rect">
            <a:avLst/>
          </a:prstGeom>
          <a:noFill/>
        </p:spPr>
        <p:txBody>
          <a:bodyPr wrap="square" rtlCol="0">
            <a:spAutoFit/>
          </a:bodyPr>
          <a:lstStyle/>
          <a:p>
            <a:r>
              <a:rPr lang="zh-CN" altLang="en-US" sz="2000" dirty="0">
                <a:solidFill>
                  <a:srgbClr val="D6000A"/>
                </a:solidFill>
                <a:latin typeface="荆南波波黑" panose="02000800000000000000" pitchFamily="2" charset="-122"/>
                <a:ea typeface="荆南波波黑" panose="02000800000000000000" pitchFamily="2" charset="-122"/>
              </a:rPr>
              <a:t>第三阶段</a:t>
            </a:r>
          </a:p>
        </p:txBody>
      </p:sp>
      <p:sp>
        <p:nvSpPr>
          <p:cNvPr id="36" name="文本框 35"/>
          <p:cNvSpPr txBox="1"/>
          <p:nvPr/>
        </p:nvSpPr>
        <p:spPr>
          <a:xfrm>
            <a:off x="4717797" y="1359210"/>
            <a:ext cx="3528482" cy="523220"/>
          </a:xfrm>
          <a:prstGeom prst="rect">
            <a:avLst/>
          </a:prstGeom>
          <a:noFill/>
        </p:spPr>
        <p:txBody>
          <a:bodyPr wrap="square" rtlCol="0">
            <a:spAutoFit/>
          </a:bodyPr>
          <a:lstStyle/>
          <a:p>
            <a:r>
              <a:rPr lang="zh-CN" altLang="en-US" sz="2800" dirty="0">
                <a:solidFill>
                  <a:schemeClr val="bg1"/>
                </a:solidFill>
                <a:latin typeface="荆南缘默体" panose="00020600040101010101" pitchFamily="18" charset="-128"/>
                <a:ea typeface="荆南缘默体" panose="00020600040101010101" pitchFamily="18" charset="-128"/>
              </a:rPr>
              <a:t>零售电商发展阶段</a:t>
            </a:r>
          </a:p>
        </p:txBody>
      </p:sp>
      <p:sp>
        <p:nvSpPr>
          <p:cNvPr id="37" name="文本框 36"/>
          <p:cNvSpPr txBox="1"/>
          <p:nvPr/>
        </p:nvSpPr>
        <p:spPr>
          <a:xfrm>
            <a:off x="2015836"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货架电商</a:t>
            </a:r>
          </a:p>
        </p:txBody>
      </p:sp>
      <p:sp>
        <p:nvSpPr>
          <p:cNvPr id="38" name="文本框 37"/>
          <p:cNvSpPr txBox="1"/>
          <p:nvPr/>
        </p:nvSpPr>
        <p:spPr>
          <a:xfrm>
            <a:off x="5544354"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内容电商</a:t>
            </a:r>
          </a:p>
        </p:txBody>
      </p:sp>
      <p:sp>
        <p:nvSpPr>
          <p:cNvPr id="39" name="文本框 38"/>
          <p:cNvSpPr txBox="1"/>
          <p:nvPr/>
        </p:nvSpPr>
        <p:spPr>
          <a:xfrm>
            <a:off x="9081654" y="3284955"/>
            <a:ext cx="1407043" cy="400110"/>
          </a:xfrm>
          <a:prstGeom prst="rect">
            <a:avLst/>
          </a:prstGeom>
          <a:noFill/>
        </p:spPr>
        <p:txBody>
          <a:bodyPr wrap="square" rtlCol="0">
            <a:spAutoFit/>
          </a:bodyPr>
          <a:lstStyle/>
          <a:p>
            <a:r>
              <a:rPr lang="zh-CN" altLang="en-US" sz="2000" dirty="0">
                <a:solidFill>
                  <a:srgbClr val="D6000A"/>
                </a:solidFill>
                <a:latin typeface="荆南缘默体" panose="00020600040101010101" pitchFamily="18" charset="-128"/>
                <a:ea typeface="荆南缘默体" panose="00020600040101010101" pitchFamily="18" charset="-128"/>
              </a:rPr>
              <a:t>私域电商</a:t>
            </a:r>
          </a:p>
        </p:txBody>
      </p:sp>
      <p:sp>
        <p:nvSpPr>
          <p:cNvPr id="40" name="文本框 39"/>
          <p:cNvSpPr txBox="1"/>
          <p:nvPr/>
        </p:nvSpPr>
        <p:spPr>
          <a:xfrm>
            <a:off x="1872822" y="3683394"/>
            <a:ext cx="169306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1600" dirty="0">
                <a:solidFill>
                  <a:schemeClr val="tx1">
                    <a:lumMod val="75000"/>
                    <a:lumOff val="25000"/>
                  </a:schemeClr>
                </a:solidFill>
              </a:rPr>
              <a:t>(pc</a:t>
            </a:r>
            <a:r>
              <a:rPr lang="zh-CN" altLang="en-US" sz="1600" dirty="0">
                <a:solidFill>
                  <a:schemeClr val="tx1">
                    <a:lumMod val="75000"/>
                    <a:lumOff val="25000"/>
                  </a:schemeClr>
                </a:solidFill>
              </a:rPr>
              <a:t>端</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移动端）</a:t>
            </a:r>
          </a:p>
        </p:txBody>
      </p:sp>
      <p:sp>
        <p:nvSpPr>
          <p:cNvPr id="41" name="文本框 40"/>
          <p:cNvSpPr txBox="1"/>
          <p:nvPr/>
        </p:nvSpPr>
        <p:spPr>
          <a:xfrm>
            <a:off x="4874746" y="3683394"/>
            <a:ext cx="2558053"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1600" dirty="0">
                <a:solidFill>
                  <a:schemeClr val="tx1">
                    <a:lumMod val="75000"/>
                    <a:lumOff val="25000"/>
                  </a:schemeClr>
                </a:solidFill>
              </a:rPr>
              <a:t>(</a:t>
            </a:r>
            <a:r>
              <a:rPr lang="zh-CN" altLang="en-US" sz="1600" dirty="0">
                <a:solidFill>
                  <a:schemeClr val="tx1">
                    <a:lumMod val="75000"/>
                    <a:lumOff val="25000"/>
                  </a:schemeClr>
                </a:solidFill>
              </a:rPr>
              <a:t>图文</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直播</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短视频</a:t>
            </a:r>
            <a:r>
              <a:rPr lang="en-US" altLang="zh-CN" sz="1600" dirty="0">
                <a:solidFill>
                  <a:schemeClr val="tx1">
                    <a:lumMod val="75000"/>
                    <a:lumOff val="25000"/>
                  </a:schemeClr>
                </a:solidFill>
              </a:rPr>
              <a:t>-</a:t>
            </a:r>
            <a:r>
              <a:rPr lang="zh-CN" altLang="en-US" sz="1600" dirty="0">
                <a:solidFill>
                  <a:schemeClr val="tx1">
                    <a:lumMod val="75000"/>
                    <a:lumOff val="25000"/>
                  </a:schemeClr>
                </a:solidFill>
              </a:rPr>
              <a:t>短剧）</a:t>
            </a:r>
          </a:p>
        </p:txBody>
      </p:sp>
      <p:sp>
        <p:nvSpPr>
          <p:cNvPr id="42" name="文本框 41"/>
          <p:cNvSpPr txBox="1"/>
          <p:nvPr/>
        </p:nvSpPr>
        <p:spPr>
          <a:xfrm>
            <a:off x="2015836" y="4113396"/>
            <a:ext cx="1693069" cy="389209"/>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1999</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年兴起</a:t>
            </a:r>
          </a:p>
        </p:txBody>
      </p:sp>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00" y="4166239"/>
            <a:ext cx="1353761" cy="1015321"/>
          </a:xfrm>
          <a:prstGeom prst="rect">
            <a:avLst/>
          </a:prstGeom>
        </p:spPr>
      </p:pic>
      <p:pic>
        <p:nvPicPr>
          <p:cNvPr id="49" name="图片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169" y="4476193"/>
            <a:ext cx="631667" cy="448320"/>
          </a:xfrm>
          <a:prstGeom prst="rect">
            <a:avLst/>
          </a:prstGeom>
        </p:spPr>
      </p:pic>
      <p:pic>
        <p:nvPicPr>
          <p:cNvPr id="51" name="图片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0822" y="4219147"/>
            <a:ext cx="1283474" cy="962413"/>
          </a:xfrm>
          <a:prstGeom prst="rect">
            <a:avLst/>
          </a:prstGeom>
        </p:spPr>
      </p:pic>
      <p:sp>
        <p:nvSpPr>
          <p:cNvPr id="52" name="文本框 51"/>
          <p:cNvSpPr txBox="1"/>
          <p:nvPr/>
        </p:nvSpPr>
        <p:spPr>
          <a:xfrm>
            <a:off x="1661896" y="5066774"/>
            <a:ext cx="2047009"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2023</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年后蓬勃发展</a:t>
            </a:r>
          </a:p>
        </p:txBody>
      </p:sp>
      <p:pic>
        <p:nvPicPr>
          <p:cNvPr id="54" name="图形 5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8059" y="5488931"/>
            <a:ext cx="499387" cy="436146"/>
          </a:xfrm>
          <a:prstGeom prst="rect">
            <a:avLst/>
          </a:prstGeom>
        </p:spPr>
      </p:pic>
      <p:pic>
        <p:nvPicPr>
          <p:cNvPr id="56" name="图形 5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32466" y="5488931"/>
            <a:ext cx="436146" cy="436146"/>
          </a:xfrm>
          <a:prstGeom prst="rect">
            <a:avLst/>
          </a:prstGeom>
        </p:spPr>
      </p:pic>
      <p:pic>
        <p:nvPicPr>
          <p:cNvPr id="58" name="图形 57"/>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71038" y="5472036"/>
            <a:ext cx="499387" cy="494443"/>
          </a:xfrm>
          <a:prstGeom prst="rect">
            <a:avLst/>
          </a:prstGeom>
        </p:spPr>
      </p:pic>
      <p:grpSp>
        <p:nvGrpSpPr>
          <p:cNvPr id="62" name="组合 61"/>
          <p:cNvGrpSpPr/>
          <p:nvPr/>
        </p:nvGrpSpPr>
        <p:grpSpPr>
          <a:xfrm>
            <a:off x="1435045" y="4113396"/>
            <a:ext cx="2447378" cy="953378"/>
            <a:chOff x="1578059" y="4113396"/>
            <a:chExt cx="2130846" cy="953378"/>
          </a:xfrm>
        </p:grpSpPr>
        <p:cxnSp>
          <p:nvCxnSpPr>
            <p:cNvPr id="60" name="直接连接符 59"/>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5190025" y="4080641"/>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2014</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68" name="图形 67"/>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9790" y="4509052"/>
            <a:ext cx="453172" cy="453172"/>
          </a:xfrm>
          <a:prstGeom prst="rect">
            <a:avLst/>
          </a:prstGeom>
        </p:spPr>
      </p:pic>
      <p:sp>
        <p:nvSpPr>
          <p:cNvPr id="69" name="文本框 68"/>
          <p:cNvSpPr txBox="1"/>
          <p:nvPr/>
        </p:nvSpPr>
        <p:spPr>
          <a:xfrm>
            <a:off x="6245510" y="4080641"/>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2016</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72" name="图形 71"/>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0014" y="4399121"/>
            <a:ext cx="648968" cy="648968"/>
          </a:xfrm>
          <a:prstGeom prst="rect">
            <a:avLst/>
          </a:prstGeom>
        </p:spPr>
      </p:pic>
      <p:grpSp>
        <p:nvGrpSpPr>
          <p:cNvPr id="73" name="组合 72"/>
          <p:cNvGrpSpPr/>
          <p:nvPr/>
        </p:nvGrpSpPr>
        <p:grpSpPr>
          <a:xfrm>
            <a:off x="4925534" y="4113395"/>
            <a:ext cx="2447378" cy="953379"/>
            <a:chOff x="1578059" y="4113396"/>
            <a:chExt cx="2130846" cy="953378"/>
          </a:xfrm>
        </p:grpSpPr>
        <p:cxnSp>
          <p:nvCxnSpPr>
            <p:cNvPr id="74" name="直接连接符 73"/>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76" name="文本框 75"/>
          <p:cNvSpPr txBox="1"/>
          <p:nvPr/>
        </p:nvSpPr>
        <p:spPr>
          <a:xfrm>
            <a:off x="5786521" y="5110926"/>
            <a:ext cx="917977" cy="38426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2018</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p>
        </p:txBody>
      </p:sp>
      <p:pic>
        <p:nvPicPr>
          <p:cNvPr id="78" name="图形 77"/>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80014" y="5470548"/>
            <a:ext cx="443629" cy="443629"/>
          </a:xfrm>
          <a:prstGeom prst="rect">
            <a:avLst/>
          </a:prstGeom>
        </p:spPr>
      </p:pic>
      <p:pic>
        <p:nvPicPr>
          <p:cNvPr id="80" name="图形 79"/>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25534" y="5418954"/>
            <a:ext cx="499388" cy="499388"/>
          </a:xfrm>
          <a:prstGeom prst="rect">
            <a:avLst/>
          </a:prstGeom>
        </p:spPr>
      </p:pic>
      <p:sp>
        <p:nvSpPr>
          <p:cNvPr id="81" name="文本框 80"/>
          <p:cNvSpPr txBox="1"/>
          <p:nvPr/>
        </p:nvSpPr>
        <p:spPr>
          <a:xfrm>
            <a:off x="5369824" y="5503710"/>
            <a:ext cx="106868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sz="1600" dirty="0">
                <a:solidFill>
                  <a:schemeClr val="tx1">
                    <a:lumMod val="65000"/>
                    <a:lumOff val="35000"/>
                  </a:schemeClr>
                </a:solidFill>
                <a:latin typeface="庞门正道标题体" panose="02010600030101010101" pitchFamily="2" charset="-122"/>
                <a:ea typeface="庞门正道标题体" panose="02010600030101010101" pitchFamily="2" charset="-122"/>
              </a:rPr>
              <a:t>抖音电商</a:t>
            </a:r>
          </a:p>
        </p:txBody>
      </p:sp>
      <p:sp>
        <p:nvSpPr>
          <p:cNvPr id="82" name="文本框 81"/>
          <p:cNvSpPr txBox="1"/>
          <p:nvPr/>
        </p:nvSpPr>
        <p:spPr>
          <a:xfrm>
            <a:off x="6832068" y="5511218"/>
            <a:ext cx="1068689"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sz="1600" dirty="0">
                <a:solidFill>
                  <a:schemeClr val="tx1">
                    <a:lumMod val="65000"/>
                    <a:lumOff val="35000"/>
                  </a:schemeClr>
                </a:solidFill>
                <a:latin typeface="庞门正道标题体" panose="02010600030101010101" pitchFamily="2" charset="-122"/>
                <a:ea typeface="庞门正道标题体" panose="02010600030101010101" pitchFamily="2" charset="-122"/>
              </a:rPr>
              <a:t>快手电商</a:t>
            </a:r>
          </a:p>
        </p:txBody>
      </p:sp>
      <p:sp>
        <p:nvSpPr>
          <p:cNvPr id="83" name="文本框 82"/>
          <p:cNvSpPr txBox="1"/>
          <p:nvPr/>
        </p:nvSpPr>
        <p:spPr>
          <a:xfrm>
            <a:off x="8589363" y="3683394"/>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2014</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年“微商”兴起</a:t>
            </a:r>
          </a:p>
        </p:txBody>
      </p:sp>
      <p:sp>
        <p:nvSpPr>
          <p:cNvPr id="84" name="文本框 83"/>
          <p:cNvSpPr txBox="1"/>
          <p:nvPr/>
        </p:nvSpPr>
        <p:spPr>
          <a:xfrm>
            <a:off x="8560216" y="4124225"/>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2015</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a:t>
            </a: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-2017</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 分销类</a:t>
            </a:r>
          </a:p>
        </p:txBody>
      </p:sp>
      <p:sp>
        <p:nvSpPr>
          <p:cNvPr id="85" name="文本框 84"/>
          <p:cNvSpPr txBox="1"/>
          <p:nvPr/>
        </p:nvSpPr>
        <p:spPr>
          <a:xfrm>
            <a:off x="8883368" y="5111039"/>
            <a:ext cx="2263158" cy="386131"/>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pPr>
              <a:lnSpc>
                <a:spcPct val="130000"/>
              </a:lnSpc>
            </a:pPr>
            <a:r>
              <a:rPr lang="en-US" altLang="zh-CN"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2018</a:t>
            </a:r>
            <a:r>
              <a:rPr lang="zh-CN" altLang="en-US" sz="1600" dirty="0">
                <a:solidFill>
                  <a:schemeClr val="tx1">
                    <a:lumMod val="65000"/>
                    <a:lumOff val="35000"/>
                  </a:schemeClr>
                </a:solidFill>
                <a:latin typeface="思源黑体 CN Medium" panose="020B0600000000000000" pitchFamily="34" charset="-122"/>
                <a:ea typeface="思源黑体 CN Medium" panose="020B0600000000000000" pitchFamily="34" charset="-122"/>
              </a:rPr>
              <a:t>年后卖货类</a:t>
            </a:r>
          </a:p>
        </p:txBody>
      </p:sp>
      <p:grpSp>
        <p:nvGrpSpPr>
          <p:cNvPr id="86" name="组合 85"/>
          <p:cNvGrpSpPr/>
          <p:nvPr/>
        </p:nvGrpSpPr>
        <p:grpSpPr>
          <a:xfrm>
            <a:off x="8519388" y="4113395"/>
            <a:ext cx="2447378" cy="953379"/>
            <a:chOff x="1578059" y="4113396"/>
            <a:chExt cx="2130846" cy="953378"/>
          </a:xfrm>
        </p:grpSpPr>
        <p:cxnSp>
          <p:nvCxnSpPr>
            <p:cNvPr id="87" name="直接连接符 86"/>
            <p:cNvCxnSpPr/>
            <p:nvPr/>
          </p:nvCxnSpPr>
          <p:spPr>
            <a:xfrm>
              <a:off x="1578059" y="4113396"/>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578059" y="5066774"/>
              <a:ext cx="2130846" cy="0"/>
            </a:xfrm>
            <a:prstGeom prst="line">
              <a:avLst/>
            </a:prstGeom>
            <a:ln w="19050">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pic>
        <p:nvPicPr>
          <p:cNvPr id="89" name="图片 88"/>
          <p:cNvPicPr>
            <a:picLocks noChangeAspect="1"/>
          </p:cNvPicPr>
          <p:nvPr/>
        </p:nvPicPr>
        <p:blipFill>
          <a:blip r:embed="rId22"/>
          <a:stretch>
            <a:fillRect/>
          </a:stretch>
        </p:blipFill>
        <p:spPr>
          <a:xfrm>
            <a:off x="9546430" y="4531021"/>
            <a:ext cx="451105" cy="451105"/>
          </a:xfrm>
          <a:prstGeom prst="rect">
            <a:avLst/>
          </a:prstGeom>
        </p:spPr>
      </p:pic>
      <p:pic>
        <p:nvPicPr>
          <p:cNvPr id="90" name="图片 89"/>
          <p:cNvPicPr>
            <a:picLocks noChangeAspect="1"/>
          </p:cNvPicPr>
          <p:nvPr/>
        </p:nvPicPr>
        <p:blipFill>
          <a:blip r:embed="rId23">
            <a:extLst>
              <a:ext uri="{BEBA8EAE-BF5A-486C-A8C5-ECC9F3942E4B}">
                <a14:imgProps xmlns:a14="http://schemas.microsoft.com/office/drawing/2010/main">
                  <a14:imgLayer r:embed="rId24">
                    <a14:imgEffect>
                      <a14:backgroundRemoval t="3754" b="92150" l="10000" r="90000">
                        <a14:foregroundMark x1="25750" y1="8532" x2="36000" y2="7850"/>
                        <a14:foregroundMark x1="30750" y1="38225" x2="53000" y2="55973"/>
                        <a14:foregroundMark x1="62750" y1="34812" x2="64500" y2="57338"/>
                        <a14:foregroundMark x1="51250" y1="32765" x2="60750" y2="70648"/>
                        <a14:foregroundMark x1="24750" y1="30034" x2="31000" y2="69283"/>
                        <a14:foregroundMark x1="36250" y1="31058" x2="43750" y2="76792"/>
                        <a14:foregroundMark x1="30750" y1="13993" x2="39000" y2="77133"/>
                        <a14:foregroundMark x1="30000" y1="92150" x2="50000" y2="92491"/>
                        <a14:foregroundMark x1="65000" y1="24232" x2="71000" y2="63823"/>
                        <a14:foregroundMark x1="31000" y1="3754" x2="41000" y2="6143"/>
                        <a14:foregroundMark x1="28250" y1="24573" x2="52250" y2="70648"/>
                        <a14:foregroundMark x1="30500" y1="26621" x2="43250" y2="61433"/>
                        <a14:foregroundMark x1="39750" y1="33106" x2="51750" y2="61433"/>
                        <a14:foregroundMark x1="57500" y1="31058" x2="69500" y2="69966"/>
                        <a14:foregroundMark x1="66500" y1="34130" x2="72000" y2="52560"/>
                        <a14:foregroundMark x1="71250" y1="33106" x2="74250" y2="75085"/>
                        <a14:foregroundMark x1="57500" y1="58703" x2="58250" y2="69966"/>
                        <a14:foregroundMark x1="55000" y1="63481" x2="58000" y2="69966"/>
                      </a14:backgroundRemoval>
                    </a14:imgEffect>
                  </a14:imgLayer>
                </a14:imgProps>
              </a:ext>
            </a:extLst>
          </a:blip>
          <a:stretch>
            <a:fillRect/>
          </a:stretch>
        </p:blipFill>
        <p:spPr>
          <a:xfrm>
            <a:off x="10034923" y="4531021"/>
            <a:ext cx="648968" cy="475369"/>
          </a:xfrm>
          <a:prstGeom prst="rect">
            <a:avLst/>
          </a:prstGeom>
        </p:spPr>
      </p:pic>
      <p:pic>
        <p:nvPicPr>
          <p:cNvPr id="92" name="图形 91"/>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05845" y="4531021"/>
            <a:ext cx="872380" cy="399258"/>
          </a:xfrm>
          <a:prstGeom prst="rect">
            <a:avLst/>
          </a:prstGeom>
        </p:spPr>
      </p:pic>
      <p:pic>
        <p:nvPicPr>
          <p:cNvPr id="95" name="图片 9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48265" y="5347525"/>
            <a:ext cx="783628" cy="783628"/>
          </a:xfrm>
          <a:prstGeom prst="rect">
            <a:avLst/>
          </a:prstGeom>
        </p:spPr>
      </p:pic>
      <p:pic>
        <p:nvPicPr>
          <p:cNvPr id="97" name="图片 9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58745" y="5578731"/>
            <a:ext cx="866099" cy="289727"/>
          </a:xfrm>
          <a:prstGeom prst="rect">
            <a:avLst/>
          </a:prstGeom>
        </p:spPr>
      </p:pic>
      <p:pic>
        <p:nvPicPr>
          <p:cNvPr id="99" name="图片 9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24210" y="5487322"/>
            <a:ext cx="579461" cy="437755"/>
          </a:xfrm>
          <a:prstGeom prst="rect">
            <a:avLst/>
          </a:prstGeom>
        </p:spPr>
      </p:pic>
      <p:grpSp>
        <p:nvGrpSpPr>
          <p:cNvPr id="103" name="组合 102"/>
          <p:cNvGrpSpPr/>
          <p:nvPr/>
        </p:nvGrpSpPr>
        <p:grpSpPr>
          <a:xfrm>
            <a:off x="2381077" y="5998933"/>
            <a:ext cx="517871" cy="104536"/>
            <a:chOff x="2193131" y="6029827"/>
            <a:chExt cx="517871" cy="104536"/>
          </a:xfrm>
        </p:grpSpPr>
        <p:sp>
          <p:nvSpPr>
            <p:cNvPr id="100" name="椭圆 99"/>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3"/>
          <p:cNvGrpSpPr/>
          <p:nvPr/>
        </p:nvGrpSpPr>
        <p:grpSpPr>
          <a:xfrm>
            <a:off x="5889332" y="5998933"/>
            <a:ext cx="517871" cy="104536"/>
            <a:chOff x="2193131" y="6029827"/>
            <a:chExt cx="517871" cy="104536"/>
          </a:xfrm>
        </p:grpSpPr>
        <p:sp>
          <p:nvSpPr>
            <p:cNvPr id="105" name="椭圆 104"/>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107"/>
          <p:cNvGrpSpPr/>
          <p:nvPr/>
        </p:nvGrpSpPr>
        <p:grpSpPr>
          <a:xfrm>
            <a:off x="9345319" y="5998933"/>
            <a:ext cx="517871" cy="104536"/>
            <a:chOff x="2193131" y="6029827"/>
            <a:chExt cx="517871" cy="104536"/>
          </a:xfrm>
        </p:grpSpPr>
        <p:sp>
          <p:nvSpPr>
            <p:cNvPr id="109" name="椭圆 108"/>
            <p:cNvSpPr/>
            <p:nvPr/>
          </p:nvSpPr>
          <p:spPr>
            <a:xfrm>
              <a:off x="2193131"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2399799"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2606466" y="6029827"/>
              <a:ext cx="104536" cy="104536"/>
            </a:xfrm>
            <a:prstGeom prst="ellipse">
              <a:avLst/>
            </a:prstGeom>
            <a:solidFill>
              <a:srgbClr val="D600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2349363"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5777093"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9372801" y="2813422"/>
            <a:ext cx="476763" cy="476763"/>
          </a:xfrm>
          <a:prstGeom prst="ellipse">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6" name="图形 115"/>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06086" y="2873258"/>
            <a:ext cx="416927" cy="416927"/>
          </a:xfrm>
          <a:prstGeom prst="rect">
            <a:avLst/>
          </a:prstGeom>
        </p:spPr>
      </p:pic>
      <p:pic>
        <p:nvPicPr>
          <p:cNvPr id="118" name="图形 117"/>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52962" y="2886202"/>
            <a:ext cx="340237" cy="340237"/>
          </a:xfrm>
          <a:prstGeom prst="rect">
            <a:avLst/>
          </a:prstGeom>
        </p:spPr>
      </p:pic>
      <p:pic>
        <p:nvPicPr>
          <p:cNvPr id="120" name="图形 119"/>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402853" y="2859674"/>
            <a:ext cx="391559" cy="391559"/>
          </a:xfrm>
          <a:prstGeom prst="rect">
            <a:avLst/>
          </a:prstGeom>
        </p:spPr>
      </p:pic>
      <p:cxnSp>
        <p:nvCxnSpPr>
          <p:cNvPr id="122" name="直接连接符 121"/>
          <p:cNvCxnSpPr/>
          <p:nvPr/>
        </p:nvCxnSpPr>
        <p:spPr>
          <a:xfrm>
            <a:off x="4330509" y="2886202"/>
            <a:ext cx="0" cy="3266148"/>
          </a:xfrm>
          <a:prstGeom prst="line">
            <a:avLst/>
          </a:prstGeom>
          <a:ln w="22225">
            <a:solidFill>
              <a:srgbClr val="F40009">
                <a:alpha val="24000"/>
              </a:srgb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8007088" y="2897947"/>
            <a:ext cx="0" cy="3266148"/>
          </a:xfrm>
          <a:prstGeom prst="line">
            <a:avLst/>
          </a:prstGeom>
          <a:ln w="22225">
            <a:solidFill>
              <a:srgbClr val="F40009">
                <a:alpha val="24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0"/>
            <a:ext cx="12192000" cy="3429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1920" y="252361"/>
            <a:ext cx="904678" cy="790113"/>
          </a:xfrm>
          <a:prstGeom prst="rect">
            <a:avLst/>
          </a:prstGeom>
        </p:spPr>
      </p:pic>
      <p:sp>
        <p:nvSpPr>
          <p:cNvPr id="3" name="文本框 2"/>
          <p:cNvSpPr txBox="1"/>
          <p:nvPr/>
        </p:nvSpPr>
        <p:spPr>
          <a:xfrm>
            <a:off x="700720" y="413548"/>
            <a:ext cx="4257360" cy="584775"/>
          </a:xfrm>
          <a:prstGeom prst="rect">
            <a:avLst/>
          </a:prstGeom>
          <a:noFill/>
        </p:spPr>
        <p:txBody>
          <a:bodyPr wrap="square" rtlCol="0">
            <a:spAutoFit/>
          </a:bodyPr>
          <a:lstStyle/>
          <a:p>
            <a:r>
              <a:rPr lang="zh-CN" altLang="en-US" sz="3200" dirty="0">
                <a:solidFill>
                  <a:schemeClr val="bg1"/>
                </a:solidFill>
                <a:latin typeface="荆南缘默体" panose="00020600040101010101" pitchFamily="18" charset="-128"/>
                <a:ea typeface="荆南缘默体" panose="00020600040101010101" pitchFamily="18" charset="-128"/>
              </a:rPr>
              <a:t>发展趋势</a:t>
            </a:r>
          </a:p>
        </p:txBody>
      </p:sp>
      <p:sp>
        <p:nvSpPr>
          <p:cNvPr id="6" name="矩形: 圆角 5"/>
          <p:cNvSpPr/>
          <p:nvPr/>
        </p:nvSpPr>
        <p:spPr>
          <a:xfrm>
            <a:off x="803275"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3472657"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6142038" y="1456022"/>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p:cNvSpPr/>
          <p:nvPr/>
        </p:nvSpPr>
        <p:spPr>
          <a:xfrm>
            <a:off x="8811420" y="1465785"/>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977649" y="1714500"/>
            <a:ext cx="1624263"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a:t>GMV</a:t>
            </a:r>
            <a:r>
              <a:rPr lang="zh-CN" altLang="en-US" dirty="0"/>
              <a:t>增长</a:t>
            </a:r>
          </a:p>
        </p:txBody>
      </p:sp>
      <p:sp>
        <p:nvSpPr>
          <p:cNvPr id="14" name="文本框 13"/>
          <p:cNvSpPr txBox="1"/>
          <p:nvPr/>
        </p:nvSpPr>
        <p:spPr>
          <a:xfrm>
            <a:off x="3571345" y="1714500"/>
            <a:ext cx="2577304"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dirty="0" err="1"/>
              <a:t>Temu</a:t>
            </a:r>
            <a:r>
              <a:rPr lang="zh-CN" altLang="en-US" dirty="0"/>
              <a:t>飞速发展</a:t>
            </a:r>
          </a:p>
        </p:txBody>
      </p:sp>
      <p:sp>
        <p:nvSpPr>
          <p:cNvPr id="15" name="文本框 14"/>
          <p:cNvSpPr txBox="1"/>
          <p:nvPr/>
        </p:nvSpPr>
        <p:spPr>
          <a:xfrm>
            <a:off x="6259652" y="1714500"/>
            <a:ext cx="2577304"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货币化率增长</a:t>
            </a:r>
          </a:p>
        </p:txBody>
      </p:sp>
      <p:sp>
        <p:nvSpPr>
          <p:cNvPr id="16" name="文本框 15"/>
          <p:cNvSpPr txBox="1"/>
          <p:nvPr/>
        </p:nvSpPr>
        <p:spPr>
          <a:xfrm>
            <a:off x="8905164" y="1714500"/>
            <a:ext cx="3015497" cy="40011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zh-CN" altLang="en-US" dirty="0"/>
              <a:t>农业上持续发⼒</a:t>
            </a:r>
          </a:p>
        </p:txBody>
      </p:sp>
      <p:sp>
        <p:nvSpPr>
          <p:cNvPr id="18" name="文本框 17"/>
          <p:cNvSpPr txBox="1"/>
          <p:nvPr/>
        </p:nvSpPr>
        <p:spPr>
          <a:xfrm>
            <a:off x="977649"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⼈均购买频次及客单价双重</a:t>
            </a:r>
            <a:r>
              <a:rPr lang="zh-CN" altLang="en-US">
                <a:solidFill>
                  <a:srgbClr val="D6000A"/>
                </a:solidFill>
              </a:rPr>
              <a:t>因素驱动</a:t>
            </a:r>
            <a:endParaRPr lang="en-US" altLang="zh-CN" dirty="0">
              <a:solidFill>
                <a:srgbClr val="D6000A"/>
              </a:solidFill>
            </a:endParaRPr>
          </a:p>
        </p:txBody>
      </p:sp>
      <p:sp>
        <p:nvSpPr>
          <p:cNvPr id="20" name="文本框 19"/>
          <p:cNvSpPr txBox="1"/>
          <p:nvPr/>
        </p:nvSpPr>
        <p:spPr>
          <a:xfrm>
            <a:off x="977649" y="2901718"/>
            <a:ext cx="2418054" cy="262674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受益于多多买菜业务的稳健发展以及品牌上⾏带来的消费者信任程度的提升，⼈均购买频次将持续提升。</a:t>
            </a:r>
            <a:endParaRPr lang="en-US" altLang="zh-CN" dirty="0"/>
          </a:p>
          <a:p>
            <a:r>
              <a:rPr lang="zh-CN" altLang="en-US" dirty="0"/>
              <a:t>同时在品牌化战略推动下，拼多多后续⾼客单价占⽐会持续提升。</a:t>
            </a:r>
          </a:p>
        </p:txBody>
      </p:sp>
      <p:sp>
        <p:nvSpPr>
          <p:cNvPr id="21" name="文本框 20"/>
          <p:cNvSpPr txBox="1"/>
          <p:nvPr/>
        </p:nvSpPr>
        <p:spPr>
          <a:xfrm>
            <a:off x="3531700" y="2901718"/>
            <a:ext cx="2418054" cy="262674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中国出⼝跨境电商保持快速扩张的趋势。</a:t>
            </a:r>
            <a:endParaRPr lang="en-US" altLang="zh-CN" dirty="0"/>
          </a:p>
          <a:p>
            <a:r>
              <a:rPr lang="zh-CN" altLang="en-US" dirty="0"/>
              <a:t>全球电商⾏业维持稳定增速，线上渗透率仍有较⾼提升空间。</a:t>
            </a:r>
            <a:endParaRPr lang="en-US" altLang="zh-CN" dirty="0"/>
          </a:p>
          <a:p>
            <a:r>
              <a:rPr lang="en-US" altLang="zh-CN" dirty="0" err="1"/>
              <a:t>Temu</a:t>
            </a:r>
            <a:r>
              <a:rPr lang="zh-CN" altLang="en-US" dirty="0"/>
              <a:t>价格⼒优势明显，⾼通账环境下以性价⽐吸 。</a:t>
            </a:r>
          </a:p>
        </p:txBody>
      </p:sp>
      <p:sp>
        <p:nvSpPr>
          <p:cNvPr id="22" name="文本框 21"/>
          <p:cNvSpPr txBox="1"/>
          <p:nvPr/>
        </p:nvSpPr>
        <p:spPr>
          <a:xfrm>
            <a:off x="3590128"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持续为公司贡献增量收⼊</a:t>
            </a:r>
            <a:endParaRPr lang="en-US" altLang="zh-CN" dirty="0">
              <a:solidFill>
                <a:srgbClr val="D6000A"/>
              </a:solidFill>
            </a:endParaRPr>
          </a:p>
        </p:txBody>
      </p:sp>
      <p:sp>
        <p:nvSpPr>
          <p:cNvPr id="23" name="文本框 22"/>
          <p:cNvSpPr txBox="1"/>
          <p:nvPr/>
        </p:nvSpPr>
        <p:spPr>
          <a:xfrm>
            <a:off x="6280471" y="2901718"/>
            <a:ext cx="2418054" cy="3266920"/>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佣⾦货币化率后续增⻓的主要驱动因素包括：多多买菜</a:t>
            </a:r>
            <a:r>
              <a:rPr lang="en-US" altLang="zh-CN" dirty="0"/>
              <a:t>GMV</a:t>
            </a:r>
            <a:r>
              <a:rPr lang="zh-CN" altLang="en-US" dirty="0"/>
              <a:t>占⽐提升、百亿补贴</a:t>
            </a:r>
            <a:r>
              <a:rPr lang="en-US" altLang="zh-CN" dirty="0"/>
              <a:t>GMV</a:t>
            </a:r>
            <a:r>
              <a:rPr lang="zh-CN" altLang="en-US" dirty="0"/>
              <a:t>占⽐以及佣⾦费率的提升、先⽤后付占⽐提升。</a:t>
            </a:r>
            <a:endParaRPr lang="en-US" altLang="zh-CN" dirty="0"/>
          </a:p>
          <a:p>
            <a:r>
              <a:rPr lang="zh-CN" altLang="en-US" dirty="0"/>
              <a:t>⼴告货币化率后续增⻓的主要驱动因素包括：全站推⼴渗透率持续提升、品牌商家持续增⻓。 </a:t>
            </a:r>
          </a:p>
        </p:txBody>
      </p:sp>
      <p:sp>
        <p:nvSpPr>
          <p:cNvPr id="29" name="文本框 28"/>
          <p:cNvSpPr txBox="1"/>
          <p:nvPr/>
        </p:nvSpPr>
        <p:spPr>
          <a:xfrm>
            <a:off x="6259652"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佣⾦货币化率及⼴告货币化率有⼀定提升空间</a:t>
            </a:r>
            <a:endParaRPr lang="en-US" altLang="zh-CN" dirty="0">
              <a:solidFill>
                <a:srgbClr val="D6000A"/>
              </a:solidFill>
            </a:endParaRPr>
          </a:p>
        </p:txBody>
      </p:sp>
      <p:sp>
        <p:nvSpPr>
          <p:cNvPr id="30" name="文本框 29"/>
          <p:cNvSpPr txBox="1"/>
          <p:nvPr/>
        </p:nvSpPr>
        <p:spPr>
          <a:xfrm>
            <a:off x="8956147" y="2901718"/>
            <a:ext cx="2418054" cy="294683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t>我国农业数字化程度较低，为电商平 台竞争中的蓝海市场。</a:t>
            </a:r>
            <a:endParaRPr lang="en-US" altLang="zh-CN" dirty="0"/>
          </a:p>
          <a:p>
            <a:r>
              <a:rPr lang="zh-CN" altLang="en-US" dirty="0"/>
              <a:t>拼多多针对农业痛点、陆续推出农货节、百亿农研、⾐云⾏动等，在⽣产环 节、流通坏节、⼈才建设中持续赋能农业。</a:t>
            </a:r>
          </a:p>
        </p:txBody>
      </p:sp>
      <p:sp>
        <p:nvSpPr>
          <p:cNvPr id="31" name="文本框 30"/>
          <p:cNvSpPr txBox="1"/>
          <p:nvPr/>
        </p:nvSpPr>
        <p:spPr>
          <a:xfrm>
            <a:off x="8935328" y="2173981"/>
            <a:ext cx="2418054" cy="70621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zh-CN" altLang="en-US" dirty="0">
                <a:solidFill>
                  <a:srgbClr val="D6000A"/>
                </a:solidFill>
              </a:rPr>
              <a:t>与主站社区团购业务协同作⽤明显</a:t>
            </a:r>
            <a:endParaRPr lang="en-US" altLang="zh-CN" dirty="0">
              <a:solidFill>
                <a:srgbClr val="D6000A"/>
              </a:solidFill>
            </a:endParaRPr>
          </a:p>
        </p:txBody>
      </p:sp>
      <p:sp>
        <p:nvSpPr>
          <p:cNvPr id="48" name="任意多边形: 形状 47"/>
          <p:cNvSpPr/>
          <p:nvPr/>
        </p:nvSpPr>
        <p:spPr>
          <a:xfrm>
            <a:off x="2946902" y="1465785"/>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形状 49"/>
          <p:cNvSpPr/>
          <p:nvPr/>
        </p:nvSpPr>
        <p:spPr>
          <a:xfrm>
            <a:off x="5608600" y="1456022"/>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3" name="任意多边形: 形状 52"/>
          <p:cNvSpPr/>
          <p:nvPr/>
        </p:nvSpPr>
        <p:spPr>
          <a:xfrm>
            <a:off x="8289146" y="1451955"/>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5" name="任意多边形: 形状 54"/>
          <p:cNvSpPr/>
          <p:nvPr/>
        </p:nvSpPr>
        <p:spPr>
          <a:xfrm>
            <a:off x="10948562" y="1460720"/>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7" name="文本框 56"/>
          <p:cNvSpPr txBox="1"/>
          <p:nvPr/>
        </p:nvSpPr>
        <p:spPr>
          <a:xfrm>
            <a:off x="2966030"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59" name="文本框 58"/>
          <p:cNvSpPr txBox="1"/>
          <p:nvPr/>
        </p:nvSpPr>
        <p:spPr>
          <a:xfrm>
            <a:off x="5606318"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64" name="文本框 63"/>
          <p:cNvSpPr txBox="1"/>
          <p:nvPr/>
        </p:nvSpPr>
        <p:spPr>
          <a:xfrm>
            <a:off x="8284592"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sp>
        <p:nvSpPr>
          <p:cNvPr id="65" name="文本框 64"/>
          <p:cNvSpPr txBox="1"/>
          <p:nvPr/>
        </p:nvSpPr>
        <p:spPr>
          <a:xfrm>
            <a:off x="10958234" y="1466572"/>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sp>
        <p:nvSpPr>
          <p:cNvPr id="77" name="任意多边形: 形状 76"/>
          <p:cNvSpPr/>
          <p:nvPr/>
        </p:nvSpPr>
        <p:spPr>
          <a:xfrm>
            <a:off x="811528" y="6189236"/>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9" name="任意多边形: 形状 78"/>
          <p:cNvSpPr/>
          <p:nvPr/>
        </p:nvSpPr>
        <p:spPr>
          <a:xfrm>
            <a:off x="3464404" y="6184913"/>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1" name="任意多边形: 形状 90"/>
          <p:cNvSpPr/>
          <p:nvPr/>
        </p:nvSpPr>
        <p:spPr>
          <a:xfrm>
            <a:off x="6133785" y="6193050"/>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3" name="任意多边形: 形状 92"/>
          <p:cNvSpPr/>
          <p:nvPr/>
        </p:nvSpPr>
        <p:spPr>
          <a:xfrm>
            <a:off x="8811420" y="6193050"/>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2039</Words>
  <Application>Microsoft Macintosh PowerPoint</Application>
  <PresentationFormat>Widescreen</PresentationFormat>
  <Paragraphs>223</Paragraphs>
  <Slides>18</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等线 Light</vt:lpstr>
      <vt:lpstr>阿里健康体2.0 中文 85 B</vt:lpstr>
      <vt:lpstr>Montserrat</vt:lpstr>
      <vt:lpstr>荆南缘默体</vt:lpstr>
      <vt:lpstr>思源黑体 CN Medium</vt:lpstr>
      <vt:lpstr>Times New Roman</vt:lpstr>
      <vt:lpstr>荆南波波黑</vt:lpstr>
      <vt:lpstr>Bauhaus 93</vt:lpstr>
      <vt:lpstr>等线</vt:lpstr>
      <vt:lpstr>庞门正道标题体</vt:lpstr>
      <vt:lpstr>Arial</vt:lpstr>
      <vt:lpstr>优设标题黑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雪柯 郭</dc:creator>
  <cp:lastModifiedBy>凯 任</cp:lastModifiedBy>
  <cp:revision>28</cp:revision>
  <dcterms:created xsi:type="dcterms:W3CDTF">2024-09-24T02:15:00Z</dcterms:created>
  <dcterms:modified xsi:type="dcterms:W3CDTF">2025-04-09T13:09:55Z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FE1470E85904491C96A9FED5BBD3FD01_13</vt:lpwstr>
  </property>
  <property fmtid="{D5CDD505-2E9C-101B-9397-08002B2CF9AE}" pid="3" name="KSOProductBuildVer">
    <vt:lpwstr>2052-12.1.0.20305</vt:lpwstr>
  </property>
</Properties>
</file>